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firstSlideNum="0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Nuni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juEB0LyBapteZ8gOEDxK95qWlu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Nunito-bold.fntdata"/><Relationship Id="rId16" Type="http://schemas.openxmlformats.org/officeDocument/2006/relationships/font" Target="fonts/Nunito-regular.fntdata"/><Relationship Id="rId5" Type="http://schemas.openxmlformats.org/officeDocument/2006/relationships/slide" Target="slides/slide1.xml"/><Relationship Id="rId19" Type="http://schemas.openxmlformats.org/officeDocument/2006/relationships/font" Target="fonts/Nunito-boldItalic.fntdata"/><Relationship Id="rId6" Type="http://schemas.openxmlformats.org/officeDocument/2006/relationships/slide" Target="slides/slide2.xml"/><Relationship Id="rId18" Type="http://schemas.openxmlformats.org/officeDocument/2006/relationships/font" Target="fonts/Nuni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" name="Google Shape;8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3c88d4ca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3c88d4ca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53c88d4cac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6f4b2c2a6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6f4b2c2a6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96f4b2c2a6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gif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bg>
      <p:bgPr>
        <a:solidFill>
          <a:srgbClr val="3F3F3F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/>
          <p:nvPr/>
        </p:nvSpPr>
        <p:spPr>
          <a:xfrm>
            <a:off x="10202779" y="1"/>
            <a:ext cx="1989222" cy="1030288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1"/>
          <p:cNvSpPr txBox="1"/>
          <p:nvPr>
            <p:ph type="ctrTitle"/>
          </p:nvPr>
        </p:nvSpPr>
        <p:spPr>
          <a:xfrm>
            <a:off x="565484" y="1122363"/>
            <a:ext cx="10102516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unito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" type="subTitle"/>
          </p:nvPr>
        </p:nvSpPr>
        <p:spPr>
          <a:xfrm>
            <a:off x="565484" y="3602038"/>
            <a:ext cx="10102516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11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  <p:pic>
        <p:nvPicPr>
          <p:cNvPr id="24" name="Google Shape;2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97699" y="207964"/>
            <a:ext cx="1637628" cy="77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 txBox="1"/>
          <p:nvPr>
            <p:ph type="title"/>
          </p:nvPr>
        </p:nvSpPr>
        <p:spPr>
          <a:xfrm rot="5400000">
            <a:off x="5906210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" type="body"/>
          </p:nvPr>
        </p:nvSpPr>
        <p:spPr>
          <a:xfrm rot="5400000">
            <a:off x="1176797" y="26528"/>
            <a:ext cx="5811838" cy="6489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IF ANIMADO">
  <p:cSld name="GIF ANIMADO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/>
          <p:nvPr/>
        </p:nvSpPr>
        <p:spPr>
          <a:xfrm>
            <a:off x="0" y="0"/>
            <a:ext cx="12192000" cy="62564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15326" y="1648326"/>
            <a:ext cx="3561348" cy="356134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2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Nunito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14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/>
          <p:nvPr>
            <p:ph type="title"/>
          </p:nvPr>
        </p:nvSpPr>
        <p:spPr>
          <a:xfrm>
            <a:off x="839788" y="457200"/>
            <a:ext cx="919454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1" type="body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9" name="Google Shape;59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0" name="Google Shape;60;p18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/>
          <p:nvPr>
            <p:ph idx="2" type="pic"/>
          </p:nvPr>
        </p:nvSpPr>
        <p:spPr>
          <a:xfrm>
            <a:off x="5183188" y="1215189"/>
            <a:ext cx="6172200" cy="464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jp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/>
          <p:nvPr/>
        </p:nvSpPr>
        <p:spPr>
          <a:xfrm>
            <a:off x="0" y="6260841"/>
            <a:ext cx="10335125" cy="5971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0"/>
          <p:cNvSpPr/>
          <p:nvPr/>
        </p:nvSpPr>
        <p:spPr>
          <a:xfrm>
            <a:off x="10335126" y="6260841"/>
            <a:ext cx="1856874" cy="5971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0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  <a:defRPr b="0" i="0" sz="3600" u="none" cap="none" strike="noStrik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0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  <p:pic>
        <p:nvPicPr>
          <p:cNvPr id="16" name="Google Shape;16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233091" y="159821"/>
            <a:ext cx="1647760" cy="809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805737" cy="275969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book.fosteropenscience.eu/" TargetMode="External"/><Relationship Id="rId4" Type="http://schemas.openxmlformats.org/officeDocument/2006/relationships/hyperlink" Target="https://docs.google.com/presentation/d/1h_CpMY6iQ6xyOEW6DQmiB9GWCG16USIu_ClLPuMWGkY/edit#slide=id.g235946e421_2_79" TargetMode="External"/><Relationship Id="rId9" Type="http://schemas.openxmlformats.org/officeDocument/2006/relationships/hyperlink" Target="https://brussels.whiterose.ac.uk/the-european-open-science-cloud-the-future-of-open-access-research/" TargetMode="External"/><Relationship Id="rId5" Type="http://schemas.openxmlformats.org/officeDocument/2006/relationships/hyperlink" Target="https://peerj.com/preprints/2689v1.pdf" TargetMode="External"/><Relationship Id="rId6" Type="http://schemas.openxmlformats.org/officeDocument/2006/relationships/hyperlink" Target="https://elifesciences.org/articles/16800v1" TargetMode="External"/><Relationship Id="rId7" Type="http://schemas.openxmlformats.org/officeDocument/2006/relationships/hyperlink" Target="https://doi.org/10.31234/osf.io/ak6jr" TargetMode="External"/><Relationship Id="rId8" Type="http://schemas.openxmlformats.org/officeDocument/2006/relationships/hyperlink" Target="https://doi.org/10.12688/f1000research.8460.3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0" Type="http://schemas.openxmlformats.org/officeDocument/2006/relationships/hyperlink" Target="https://www.flickr.com/photos/64860478@N05/42221142404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hyperlink" Target="https://www.simplilearn.com/how-to-become-a-php-developer-article" TargetMode="External"/><Relationship Id="rId5" Type="http://schemas.openxmlformats.org/officeDocument/2006/relationships/image" Target="../media/image6.jpg"/><Relationship Id="rId6" Type="http://schemas.openxmlformats.org/officeDocument/2006/relationships/image" Target="../media/image14.jpg"/><Relationship Id="rId7" Type="http://schemas.openxmlformats.org/officeDocument/2006/relationships/hyperlink" Target="https://en.wikipedia.org/wiki/File:Poland_map_flag.svg" TargetMode="External"/><Relationship Id="rId8" Type="http://schemas.openxmlformats.org/officeDocument/2006/relationships/hyperlink" Target="https://commons.wikimedia.org/wiki/File:Spain-flag-map-plus-ultra.png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pikist.com/free-photo-stxqg" TargetMode="External"/><Relationship Id="rId4" Type="http://schemas.openxmlformats.org/officeDocument/2006/relationships/hyperlink" Target="https://www.pxfuel.com/en/free-photo-qjlmt" TargetMode="External"/><Relationship Id="rId9" Type="http://schemas.openxmlformats.org/officeDocument/2006/relationships/image" Target="../media/image15.jpg"/><Relationship Id="rId5" Type="http://schemas.openxmlformats.org/officeDocument/2006/relationships/hyperlink" Target="https://www.picpedia.org/highway-signs/r/reward.html" TargetMode="External"/><Relationship Id="rId6" Type="http://schemas.openxmlformats.org/officeDocument/2006/relationships/image" Target="../media/image11.jpg"/><Relationship Id="rId7" Type="http://schemas.openxmlformats.org/officeDocument/2006/relationships/image" Target="../media/image18.jpg"/><Relationship Id="rId8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needpix.com/photo/368005/open-science-science-open-access-open-data-research" TargetMode="External"/><Relationship Id="rId4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hyperlink" Target="https://commons.wikimedia.org/wiki/File:UCT_RDM_Why-Open-Science.png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hyperlink" Target="https://en.wikipedia.org/wiki/File:Benefitsofopenaccess_cc-by_logo.pd_eng.jp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/>
          <p:nvPr>
            <p:ph idx="1" type="subTitle"/>
          </p:nvPr>
        </p:nvSpPr>
        <p:spPr>
          <a:xfrm>
            <a:off x="885500" y="3046296"/>
            <a:ext cx="10102500" cy="1375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NL" sz="4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What is Open Science?</a:t>
            </a:r>
            <a:endParaRPr sz="4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andera-europa.png"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668" y="6310718"/>
            <a:ext cx="762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1454551" y="624356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0" i="0" lang="en-N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Horizon 2020 Research and Innovation Programme 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0" i="0" lang="en-N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Grant Agreement # 857647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601" y="830536"/>
            <a:ext cx="3109890" cy="2172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69223" y="5494375"/>
            <a:ext cx="1838514" cy="6463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2544950" y="4929450"/>
            <a:ext cx="7833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L" sz="15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Author: Linas Cepinskas, Data Archiving and </a:t>
            </a:r>
            <a:r>
              <a:rPr lang="en-NL" sz="15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Networked</a:t>
            </a:r>
            <a:r>
              <a:rPr lang="en-NL" sz="15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Services (DANS), The Netherlands </a:t>
            </a:r>
            <a:endParaRPr sz="15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3c88d4cac_0_0"/>
          <p:cNvSpPr txBox="1"/>
          <p:nvPr>
            <p:ph type="title"/>
          </p:nvPr>
        </p:nvSpPr>
        <p:spPr>
          <a:xfrm>
            <a:off x="838200" y="365125"/>
            <a:ext cx="92682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L">
                <a:latin typeface="Calibri"/>
                <a:ea typeface="Calibri"/>
                <a:cs typeface="Calibri"/>
                <a:sym typeface="Calibri"/>
              </a:rPr>
              <a:t>Summary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53c88d4cac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1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NL">
                <a:latin typeface="Calibri"/>
                <a:ea typeface="Calibri"/>
                <a:cs typeface="Calibri"/>
                <a:sym typeface="Calibri"/>
              </a:rPr>
              <a:t>Open Science is a movement to make scientific processes more transparent and results more accessible.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NL">
                <a:latin typeface="Calibri"/>
                <a:ea typeface="Calibri"/>
                <a:cs typeface="Calibri"/>
                <a:sym typeface="Calibri"/>
              </a:rPr>
              <a:t>Open Access, one of the most well-established practices of Open Science makes research publications available online, free of charge by any user and with no technical obstacles.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NL">
                <a:latin typeface="Calibri"/>
                <a:ea typeface="Calibri"/>
                <a:cs typeface="Calibri"/>
                <a:sym typeface="Calibri"/>
              </a:rPr>
              <a:t>You can join the Open Science movement now by following some simple steps.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53c88d4cac_0_0"/>
          <p:cNvSpPr txBox="1"/>
          <p:nvPr>
            <p:ph idx="12" type="sldNum"/>
          </p:nvPr>
        </p:nvSpPr>
        <p:spPr>
          <a:xfrm>
            <a:off x="10503568" y="6356350"/>
            <a:ext cx="850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lang="en-NL">
                <a:latin typeface="Calibri"/>
                <a:ea typeface="Calibri"/>
                <a:cs typeface="Calibri"/>
                <a:sym typeface="Calibri"/>
              </a:rPr>
              <a:t>References</a:t>
            </a:r>
            <a:r>
              <a:rPr lang="en-NL"/>
              <a:t> </a:t>
            </a:r>
            <a:endParaRPr/>
          </a:p>
        </p:txBody>
      </p:sp>
      <p:sp>
        <p:nvSpPr>
          <p:cNvPr id="201" name="Google Shape;20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NL" sz="1600">
                <a:latin typeface="Calibri"/>
                <a:ea typeface="Calibri"/>
                <a:cs typeface="Calibri"/>
                <a:sym typeface="Calibri"/>
              </a:rPr>
              <a:t>FOSTER Open Science Training Handbook, </a:t>
            </a:r>
            <a:r>
              <a:rPr lang="en-NL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https://book.fosteropenscience.eu</a:t>
            </a:r>
            <a:r>
              <a:rPr lang="en-NL" sz="16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NL" sz="1600">
                <a:latin typeface="Calibri"/>
                <a:ea typeface="Calibri"/>
                <a:cs typeface="Calibri"/>
                <a:sym typeface="Calibri"/>
              </a:rPr>
              <a:t>Kramer, B. &amp; Bosman, J. (2018). Open Science and Scholarship, Changing your research workflow, Utrecht University Library, presentation slides,  </a:t>
            </a:r>
            <a:r>
              <a:rPr lang="en-NL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https://docs.google.com/presentation/d/1h_CpMY6iQ6xyOEW6DQmiB9GWCG16USIu_ClLPuMWGkY/edit#slide=id.g235946e421_2_79</a:t>
            </a:r>
            <a:r>
              <a:rPr lang="en-NL" sz="16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NL" sz="1600">
                <a:latin typeface="Calibri"/>
                <a:ea typeface="Calibri"/>
                <a:cs typeface="Calibri"/>
                <a:sym typeface="Calibri"/>
              </a:rPr>
              <a:t>Masuzzo, P. and Martens, L. (2018). Do You Speak Open Science? Resources and Tips to Learn the Language, PeerJ preprints, </a:t>
            </a:r>
            <a:r>
              <a:rPr lang="en-NL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https://peerj.com/preprints/2689v1.pdf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NL" sz="1600">
                <a:latin typeface="Calibri"/>
                <a:ea typeface="Calibri"/>
                <a:cs typeface="Calibri"/>
                <a:sym typeface="Calibri"/>
              </a:rPr>
              <a:t>McKiernan et al. (2016). Point of View: How open science helps researchers succeed, </a:t>
            </a:r>
            <a:r>
              <a:rPr lang="en-NL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https://elifesciences.org/articles/16800v1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NL" sz="1600">
                <a:latin typeface="Calibri"/>
                <a:ea typeface="Calibri"/>
                <a:cs typeface="Calibri"/>
                <a:sym typeface="Calibri"/>
              </a:rPr>
              <a:t>Spellman, B., Gilbert, E. A., &amp; Corker, K. S. (2017). Open Science: What, Why, and How, </a:t>
            </a:r>
            <a:r>
              <a:rPr lang="en-NL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https://doi.org/10.31234/osf.io/ak6jr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NL" sz="1600">
                <a:latin typeface="Calibri"/>
                <a:ea typeface="Calibri"/>
                <a:cs typeface="Calibri"/>
                <a:sym typeface="Calibri"/>
              </a:rPr>
              <a:t>Tennant JP, Waldner F, Jacques DC et al. (2016). The academic, economic and societal impacts of Open Access: an evidence-based review. </a:t>
            </a:r>
            <a:r>
              <a:rPr i="1" lang="en-NL" sz="1600">
                <a:latin typeface="Calibri"/>
                <a:ea typeface="Calibri"/>
                <a:cs typeface="Calibri"/>
                <a:sym typeface="Calibri"/>
              </a:rPr>
              <a:t>F1000Research</a:t>
            </a:r>
            <a:r>
              <a:rPr lang="en-NL" sz="1600">
                <a:latin typeface="Calibri"/>
                <a:ea typeface="Calibri"/>
                <a:cs typeface="Calibri"/>
                <a:sym typeface="Calibri"/>
              </a:rPr>
              <a:t> 2016, 5:632, </a:t>
            </a:r>
            <a:r>
              <a:rPr lang="en-NL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https://doi.org/10.12688/f1000research.8460.3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NL" sz="1600">
                <a:latin typeface="Calibri"/>
                <a:ea typeface="Calibri"/>
                <a:cs typeface="Calibri"/>
                <a:sym typeface="Calibri"/>
              </a:rPr>
              <a:t>WhiteRoseBrussels, The European Open Science Cloud – the future of Open Access research, 29 March 2018, </a:t>
            </a:r>
            <a:r>
              <a:rPr lang="en-NL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https://brussels.whiterose.ac.uk/the-european-open-science-cloud-the-future-of-open-access-research/</a:t>
            </a:r>
            <a:br>
              <a:rPr lang="en-NL" sz="1600">
                <a:latin typeface="Calibri"/>
                <a:ea typeface="Calibri"/>
                <a:cs typeface="Calibri"/>
                <a:sym typeface="Calibri"/>
              </a:rPr>
            </a:b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9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L"/>
              <a:t>www.eosc-synergy.eu</a:t>
            </a:r>
            <a:endParaRPr/>
          </a:p>
        </p:txBody>
      </p:sp>
      <p:sp>
        <p:nvSpPr>
          <p:cNvPr id="203" name="Google Shape;203;p9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6f4b2c2a6_0_6"/>
          <p:cNvSpPr txBox="1"/>
          <p:nvPr>
            <p:ph type="title"/>
          </p:nvPr>
        </p:nvSpPr>
        <p:spPr>
          <a:xfrm>
            <a:off x="838200" y="365125"/>
            <a:ext cx="92682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L">
                <a:latin typeface="Calibri"/>
                <a:ea typeface="Calibri"/>
                <a:cs typeface="Calibri"/>
                <a:sym typeface="Calibri"/>
              </a:rPr>
              <a:t>Learning outcomes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96f4b2c2a6_0_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NL">
                <a:latin typeface="Calibri"/>
                <a:ea typeface="Calibri"/>
                <a:cs typeface="Calibri"/>
                <a:sym typeface="Calibri"/>
              </a:rPr>
              <a:t>Define the concepts of Open Science and Open Access.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NL">
                <a:latin typeface="Calibri"/>
                <a:ea typeface="Calibri"/>
                <a:cs typeface="Calibri"/>
                <a:sym typeface="Calibri"/>
              </a:rPr>
              <a:t>Explain the benefits of Open Science practices from a researcher’s and society’s perspective.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NL">
                <a:latin typeface="Calibri"/>
                <a:ea typeface="Calibri"/>
                <a:cs typeface="Calibri"/>
                <a:sym typeface="Calibri"/>
              </a:rPr>
              <a:t>Start practising Open Science.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96f4b2c2a6_0_6"/>
          <p:cNvSpPr txBox="1"/>
          <p:nvPr>
            <p:ph idx="12" type="sldNum"/>
          </p:nvPr>
        </p:nvSpPr>
        <p:spPr>
          <a:xfrm>
            <a:off x="10503568" y="6356350"/>
            <a:ext cx="850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lang="en-NL">
                <a:latin typeface="Calibri"/>
                <a:ea typeface="Calibri"/>
                <a:cs typeface="Calibri"/>
                <a:sym typeface="Calibri"/>
              </a:rPr>
              <a:t>Snapshot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NL">
                <a:latin typeface="Calibri"/>
                <a:ea typeface="Calibri"/>
                <a:cs typeface="Calibri"/>
                <a:sym typeface="Calibri"/>
              </a:rPr>
              <a:t>Introduction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NL">
                <a:latin typeface="Calibri"/>
                <a:ea typeface="Calibri"/>
                <a:cs typeface="Calibri"/>
                <a:sym typeface="Calibri"/>
              </a:rPr>
              <a:t>What is Open Science?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NL">
                <a:latin typeface="Calibri"/>
                <a:ea typeface="Calibri"/>
                <a:cs typeface="Calibri"/>
                <a:sym typeface="Calibri"/>
              </a:rPr>
              <a:t>Benefits of Open Science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NL">
                <a:latin typeface="Calibri"/>
                <a:ea typeface="Calibri"/>
                <a:cs typeface="Calibri"/>
                <a:sym typeface="Calibri"/>
              </a:rPr>
              <a:t>Open Access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NL">
                <a:latin typeface="Calibri"/>
                <a:ea typeface="Calibri"/>
                <a:cs typeface="Calibri"/>
                <a:sym typeface="Calibri"/>
              </a:rPr>
              <a:t>Join now!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NL"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L"/>
              <a:t>www.eosc-synergy.eu</a:t>
            </a:r>
            <a:endParaRPr/>
          </a:p>
        </p:txBody>
      </p:sp>
      <p:sp>
        <p:nvSpPr>
          <p:cNvPr id="108" name="Google Shape;108;p2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45" y="1162080"/>
            <a:ext cx="2279013" cy="2120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91569" y="3677010"/>
            <a:ext cx="2710980" cy="2208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50134" y="3677010"/>
            <a:ext cx="3144209" cy="2090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05925" y="1162080"/>
            <a:ext cx="3144209" cy="220813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i="0" lang="en-NL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Introduction 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2972225" y="4073785"/>
            <a:ext cx="2710980" cy="1325563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cap="flat" cmpd="sng" w="12700">
            <a:solidFill>
              <a:srgbClr val="2989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N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I’m Pedro. I’m investigating the effects of artificial intelligence on human beings at a research institute in Spain 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6241868" y="1555831"/>
            <a:ext cx="2406180" cy="1420634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cap="flat" cmpd="sng" w="12700">
            <a:solidFill>
              <a:srgbClr val="2989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N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I’m Anna, and I’m developing a new software to detect and treat human viruses at a university in Poland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 txBox="1"/>
          <p:nvPr>
            <p:ph idx="11" type="ftr"/>
          </p:nvPr>
        </p:nvSpPr>
        <p:spPr>
          <a:xfrm>
            <a:off x="0" y="6242160"/>
            <a:ext cx="9650008" cy="7085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L"/>
              <a:t>Image sources: </a:t>
            </a:r>
            <a:r>
              <a:rPr lang="en-NL" u="sng">
                <a:solidFill>
                  <a:schemeClr val="hlink"/>
                </a:solidFill>
                <a:hlinkClick r:id="rId7"/>
              </a:rPr>
              <a:t>https://en.wikipedia.org/wiki/File:Poland_map_flag.svg</a:t>
            </a:r>
            <a:r>
              <a:rPr lang="en-NL" u="sng"/>
              <a:t>, </a:t>
            </a:r>
            <a:r>
              <a:rPr lang="en-NL" u="sng">
                <a:solidFill>
                  <a:schemeClr val="hlink"/>
                </a:solidFill>
                <a:hlinkClick r:id="rId8"/>
              </a:rPr>
              <a:t>https://commons.wikimedia.org/wiki/File:Spain-flag-map-plus-ultra.png</a:t>
            </a:r>
            <a:r>
              <a:rPr lang="en-NL" u="sng"/>
              <a:t>, </a:t>
            </a:r>
            <a:r>
              <a:rPr lang="en-NL" u="sng">
                <a:solidFill>
                  <a:schemeClr val="hlink"/>
                </a:solidFill>
                <a:hlinkClick r:id="rId9"/>
              </a:rPr>
              <a:t>https://www.simplilearn.com/how-to-become-a-php-developer-article</a:t>
            </a:r>
            <a:r>
              <a:rPr lang="en-NL" u="sng"/>
              <a:t>, </a:t>
            </a:r>
            <a:r>
              <a:rPr lang="en-NL" u="sng">
                <a:solidFill>
                  <a:schemeClr val="hlink"/>
                </a:solidFill>
                <a:hlinkClick r:id="rId10"/>
              </a:rPr>
              <a:t>https://www.flickr.com/photos/64860478@N05/42221142404</a:t>
            </a:r>
            <a:r>
              <a:rPr lang="en-NL" u="sng"/>
              <a:t> </a:t>
            </a:r>
            <a:r>
              <a:rPr lang="en-NL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i="0" lang="en-NL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r>
              <a:rPr b="0" i="0" lang="en-NL" sz="3600" u="none" cap="none" strike="noStrik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  </a:t>
            </a:r>
            <a:endParaRPr/>
          </a:p>
        </p:txBody>
      </p:sp>
      <p:sp>
        <p:nvSpPr>
          <p:cNvPr id="128" name="Google Shape;128;p4"/>
          <p:cNvSpPr txBox="1"/>
          <p:nvPr>
            <p:ph idx="11" type="ftr"/>
          </p:nvPr>
        </p:nvSpPr>
        <p:spPr>
          <a:xfrm>
            <a:off x="0" y="6242160"/>
            <a:ext cx="9650008" cy="7085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L"/>
              <a:t>Image sources: </a:t>
            </a:r>
            <a:r>
              <a:rPr lang="en-NL" u="sng">
                <a:solidFill>
                  <a:schemeClr val="hlink"/>
                </a:solidFill>
                <a:hlinkClick r:id="rId3"/>
              </a:rPr>
              <a:t>https://www.pikist.com/free-photo-stxqg</a:t>
            </a:r>
            <a:r>
              <a:rPr lang="en-NL"/>
              <a:t>, </a:t>
            </a:r>
            <a:r>
              <a:rPr lang="en-NL" u="sng">
                <a:solidFill>
                  <a:schemeClr val="hlink"/>
                </a:solidFill>
                <a:hlinkClick r:id="rId4"/>
              </a:rPr>
              <a:t>https://www.pxfuel.com/en/free-photo-qjlmt</a:t>
            </a:r>
            <a:r>
              <a:rPr lang="en-NL"/>
              <a:t>, </a:t>
            </a:r>
            <a:r>
              <a:rPr lang="en-NL" u="sng">
                <a:solidFill>
                  <a:schemeClr val="hlink"/>
                </a:solidFill>
                <a:hlinkClick r:id="rId5"/>
              </a:rPr>
              <a:t>https://www.picpedia.org/highway-signs/r/reward.html, https://www.picpedia.org/highway-signs/r/reward.html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12322" y="3368374"/>
            <a:ext cx="3101758" cy="2185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44862" y="3489627"/>
            <a:ext cx="3100069" cy="2064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844863" y="1472770"/>
            <a:ext cx="3100069" cy="2022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944931" y="1472770"/>
            <a:ext cx="3067458" cy="2003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lang="en-NL">
                <a:latin typeface="Calibri"/>
                <a:ea typeface="Calibri"/>
                <a:cs typeface="Calibri"/>
                <a:sym typeface="Calibri"/>
              </a:rPr>
              <a:t>What is Open Science?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 txBox="1"/>
          <p:nvPr>
            <p:ph idx="11" type="ftr"/>
          </p:nvPr>
        </p:nvSpPr>
        <p:spPr>
          <a:xfrm>
            <a:off x="0" y="6310312"/>
            <a:ext cx="8229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L"/>
              <a:t>Image source: </a:t>
            </a:r>
            <a:r>
              <a:rPr lang="en-NL" u="sng">
                <a:solidFill>
                  <a:schemeClr val="hlink"/>
                </a:solidFill>
                <a:hlinkClick r:id="rId3"/>
              </a:rPr>
              <a:t>https://www.needpix.com/photo/368005/open-science-science-open-access-open-data-research</a:t>
            </a:r>
            <a:r>
              <a:rPr lang="en-NL"/>
              <a:t> </a:t>
            </a:r>
            <a:endParaRPr/>
          </a:p>
        </p:txBody>
      </p:sp>
      <p:sp>
        <p:nvSpPr>
          <p:cNvPr id="140" name="Google Shape;140;p5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  <p:sp>
        <p:nvSpPr>
          <p:cNvPr id="141" name="Google Shape;141;p5"/>
          <p:cNvSpPr txBox="1"/>
          <p:nvPr/>
        </p:nvSpPr>
        <p:spPr>
          <a:xfrm>
            <a:off x="838201" y="1690688"/>
            <a:ext cx="5791200" cy="4125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N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Science is a movement to make scientific processes more transparent and results more accessible.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N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about ‘openly creating, sharing and assessing research, wherever this is viable’, and it can be done prior, during and after research.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N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Increasingly, open sharing of publicly-funded research is becoming a common practice.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56637" y="1793064"/>
            <a:ext cx="3046931" cy="3271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lang="en-NL">
                <a:latin typeface="Calibri"/>
                <a:ea typeface="Calibri"/>
                <a:cs typeface="Calibri"/>
                <a:sym typeface="Calibri"/>
              </a:rPr>
              <a:t>Benefits of Open Science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6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  <p:pic>
        <p:nvPicPr>
          <p:cNvPr id="149" name="Google Shape;14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0384" y="1661442"/>
            <a:ext cx="4178300" cy="4127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6"/>
          <p:cNvSpPr txBox="1"/>
          <p:nvPr>
            <p:ph idx="1" type="body"/>
          </p:nvPr>
        </p:nvSpPr>
        <p:spPr>
          <a:xfrm>
            <a:off x="838200" y="1661442"/>
            <a:ext cx="5090026" cy="4224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0"/>
              <a:buChar char="•"/>
            </a:pPr>
            <a:r>
              <a:rPr lang="en-NL" sz="25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Increased citation rates</a:t>
            </a:r>
            <a:endParaRPr sz="259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90"/>
              <a:buChar char="•"/>
            </a:pPr>
            <a:r>
              <a:rPr lang="en-NL" sz="25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Better publication productivity 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90"/>
              <a:buChar char="•"/>
            </a:pPr>
            <a:r>
              <a:rPr lang="en-NL" sz="25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Higher impact of publications 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90"/>
              <a:buChar char="•"/>
            </a:pPr>
            <a:r>
              <a:rPr lang="en-NL" sz="25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Fewer errors in research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90"/>
              <a:buChar char="•"/>
            </a:pPr>
            <a:r>
              <a:rPr lang="en-NL" sz="25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Networking opportunities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90"/>
              <a:buChar char="•"/>
            </a:pPr>
            <a:r>
              <a:rPr lang="en-NL" sz="25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Innovation 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90"/>
              <a:buChar char="•"/>
            </a:pPr>
            <a:r>
              <a:rPr lang="en-NL" sz="25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Better documentation and reproducibility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90"/>
              <a:buChar char="•"/>
            </a:pPr>
            <a:r>
              <a:rPr lang="en-NL" sz="25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Lower costs of performing research</a:t>
            </a:r>
            <a:endParaRPr sz="259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90"/>
              <a:buChar char="•"/>
            </a:pPr>
            <a:r>
              <a:rPr lang="en-NL" sz="25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Meeting funder requirements </a:t>
            </a:r>
            <a:endParaRPr/>
          </a:p>
          <a:p>
            <a:pPr indent="-64135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4135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  <a:p>
            <a:pPr indent="-64135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</p:txBody>
      </p:sp>
      <p:sp>
        <p:nvSpPr>
          <p:cNvPr id="151" name="Google Shape;151;p6"/>
          <p:cNvSpPr txBox="1"/>
          <p:nvPr>
            <p:ph idx="11" type="ftr"/>
          </p:nvPr>
        </p:nvSpPr>
        <p:spPr>
          <a:xfrm>
            <a:off x="0" y="6310312"/>
            <a:ext cx="8229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L"/>
              <a:t>Image source: </a:t>
            </a:r>
            <a:r>
              <a:rPr lang="en-NL" u="sng">
                <a:solidFill>
                  <a:schemeClr val="hlink"/>
                </a:solidFill>
                <a:hlinkClick r:id="rId4"/>
              </a:rPr>
              <a:t>https://commons.wikimedia.org/wiki/File:UCT_RDM_Why-Open-Science.png</a:t>
            </a:r>
            <a:r>
              <a:rPr lang="en-NL"/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lang="en-NL">
                <a:latin typeface="Calibri"/>
                <a:ea typeface="Calibri"/>
                <a:cs typeface="Calibri"/>
                <a:sym typeface="Calibri"/>
              </a:rPr>
              <a:t>Open Access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7"/>
          <p:cNvSpPr txBox="1"/>
          <p:nvPr>
            <p:ph idx="1" type="body"/>
          </p:nvPr>
        </p:nvSpPr>
        <p:spPr>
          <a:xfrm>
            <a:off x="838200" y="1825625"/>
            <a:ext cx="4495800" cy="427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41934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NL">
                <a:latin typeface="Calibri"/>
                <a:ea typeface="Calibri"/>
                <a:cs typeface="Calibri"/>
                <a:sym typeface="Calibri"/>
              </a:rPr>
              <a:t>One of the most well-established practices of Open Science.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41934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NL">
                <a:latin typeface="Calibri"/>
                <a:ea typeface="Calibri"/>
                <a:cs typeface="Calibri"/>
                <a:sym typeface="Calibri"/>
              </a:rPr>
              <a:t>Research publications can be accessed online, free of charge by any user and with no technical obstacles.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41934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NL">
                <a:latin typeface="Calibri"/>
                <a:ea typeface="Calibri"/>
                <a:cs typeface="Calibri"/>
                <a:sym typeface="Calibri"/>
              </a:rPr>
              <a:t>Other numerous academic, economic and societal advantages.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br>
              <a:rPr lang="en-NL" sz="2590"/>
            </a:br>
            <a:endParaRPr sz="2590"/>
          </a:p>
        </p:txBody>
      </p:sp>
      <p:sp>
        <p:nvSpPr>
          <p:cNvPr id="158" name="Google Shape;158;p7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  <p:pic>
        <p:nvPicPr>
          <p:cNvPr id="159" name="Google Shape;15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8220" y="1084708"/>
            <a:ext cx="6251445" cy="468858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7"/>
          <p:cNvSpPr txBox="1"/>
          <p:nvPr>
            <p:ph idx="11" type="ftr"/>
          </p:nvPr>
        </p:nvSpPr>
        <p:spPr>
          <a:xfrm>
            <a:off x="0" y="6310312"/>
            <a:ext cx="8229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L"/>
              <a:t>Image source: </a:t>
            </a:r>
            <a:r>
              <a:rPr lang="en-NL" u="sng">
                <a:solidFill>
                  <a:schemeClr val="hlink"/>
                </a:solidFill>
                <a:hlinkClick r:id="rId4"/>
              </a:rPr>
              <a:t>https://en.wikipedia.org/wiki/File:Benefitsofopenaccess_cc-by_logo.pd_eng.jpg</a:t>
            </a:r>
            <a:r>
              <a:rPr lang="en-NL"/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lang="en-NL">
                <a:latin typeface="Calibri"/>
                <a:ea typeface="Calibri"/>
                <a:cs typeface="Calibri"/>
                <a:sym typeface="Calibri"/>
              </a:rPr>
              <a:t>Join now!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" name="Google Shape;167;p8"/>
          <p:cNvGrpSpPr/>
          <p:nvPr/>
        </p:nvGrpSpPr>
        <p:grpSpPr>
          <a:xfrm>
            <a:off x="3449056" y="1289140"/>
            <a:ext cx="4586452" cy="4662506"/>
            <a:chOff x="2071017" y="1253"/>
            <a:chExt cx="4586452" cy="4662506"/>
          </a:xfrm>
        </p:grpSpPr>
        <p:sp>
          <p:nvSpPr>
            <p:cNvPr id="168" name="Google Shape;168;p8"/>
            <p:cNvSpPr/>
            <p:nvPr/>
          </p:nvSpPr>
          <p:spPr>
            <a:xfrm>
              <a:off x="3736670" y="1253"/>
              <a:ext cx="1255146" cy="815845"/>
            </a:xfrm>
            <a:prstGeom prst="roundRect">
              <a:avLst>
                <a:gd fmla="val 16667" name="adj"/>
              </a:avLst>
            </a:prstGeom>
            <a:solidFill>
              <a:srgbClr val="30AAC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8"/>
            <p:cNvSpPr txBox="1"/>
            <p:nvPr/>
          </p:nvSpPr>
          <p:spPr>
            <a:xfrm>
              <a:off x="3776496" y="41079"/>
              <a:ext cx="1175494" cy="7361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NL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Use and cite existing public data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2440913" y="409176"/>
              <a:ext cx="3846660" cy="3846660"/>
            </a:xfrm>
            <a:custGeom>
              <a:rect b="b" l="l" r="r" t="t"/>
              <a:pathLst>
                <a:path extrusionOk="0" h="120000" w="120000">
                  <a:moveTo>
                    <a:pt x="79828" y="3371"/>
                  </a:moveTo>
                  <a:lnTo>
                    <a:pt x="79828" y="3371"/>
                  </a:lnTo>
                  <a:cubicBezTo>
                    <a:pt x="88112" y="6272"/>
                    <a:pt x="95658" y="10954"/>
                    <a:pt x="101935" y="17089"/>
                  </a:cubicBezTo>
                </a:path>
              </a:pathLst>
            </a:custGeom>
            <a:noFill/>
            <a:ln cap="flat" cmpd="sng" w="9525">
              <a:solidFill>
                <a:srgbClr val="35B4D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5402323" y="962918"/>
              <a:ext cx="1255146" cy="815845"/>
            </a:xfrm>
            <a:prstGeom prst="roundRect">
              <a:avLst>
                <a:gd fmla="val 16667" name="adj"/>
              </a:avLst>
            </a:prstGeom>
            <a:solidFill>
              <a:srgbClr val="42B1D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8"/>
            <p:cNvSpPr txBox="1"/>
            <p:nvPr/>
          </p:nvSpPr>
          <p:spPr>
            <a:xfrm>
              <a:off x="5442149" y="1002744"/>
              <a:ext cx="1175494" cy="7361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NL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Share your research data through trusted repositories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2440913" y="409176"/>
              <a:ext cx="3846660" cy="3846660"/>
            </a:xfrm>
            <a:custGeom>
              <a:rect b="b" l="l" r="r" t="t"/>
              <a:pathLst>
                <a:path extrusionOk="0" h="120000" w="120000">
                  <a:moveTo>
                    <a:pt x="117558" y="43057"/>
                  </a:moveTo>
                  <a:lnTo>
                    <a:pt x="117558" y="43057"/>
                  </a:lnTo>
                  <a:cubicBezTo>
                    <a:pt x="120814" y="54118"/>
                    <a:pt x="120814" y="65883"/>
                    <a:pt x="117558" y="76944"/>
                  </a:cubicBezTo>
                </a:path>
              </a:pathLst>
            </a:custGeom>
            <a:noFill/>
            <a:ln cap="flat" cmpd="sng" w="9525">
              <a:solidFill>
                <a:srgbClr val="49B7D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5402323" y="2886249"/>
              <a:ext cx="1255146" cy="815845"/>
            </a:xfrm>
            <a:prstGeom prst="roundRect">
              <a:avLst>
                <a:gd fmla="val 16667" name="adj"/>
              </a:avLst>
            </a:prstGeom>
            <a:solidFill>
              <a:srgbClr val="57B9D8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8"/>
            <p:cNvSpPr txBox="1"/>
            <p:nvPr/>
          </p:nvSpPr>
          <p:spPr>
            <a:xfrm>
              <a:off x="5442149" y="2926075"/>
              <a:ext cx="1175494" cy="7361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NL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If relevant, release the code and the environment needed to run in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2440913" y="409176"/>
              <a:ext cx="3846660" cy="3846660"/>
            </a:xfrm>
            <a:custGeom>
              <a:rect b="b" l="l" r="r" t="t"/>
              <a:pathLst>
                <a:path extrusionOk="0" h="120000" w="120000">
                  <a:moveTo>
                    <a:pt x="101936" y="102911"/>
                  </a:moveTo>
                  <a:cubicBezTo>
                    <a:pt x="95659" y="109045"/>
                    <a:pt x="88112" y="113728"/>
                    <a:pt x="79829" y="116629"/>
                  </a:cubicBezTo>
                </a:path>
              </a:pathLst>
            </a:custGeom>
            <a:noFill/>
            <a:ln cap="flat" cmpd="sng" w="9525">
              <a:solidFill>
                <a:srgbClr val="5DBED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3736670" y="3847914"/>
              <a:ext cx="1255146" cy="815845"/>
            </a:xfrm>
            <a:prstGeom prst="roundRect">
              <a:avLst>
                <a:gd fmla="val 16667" name="adj"/>
              </a:avLst>
            </a:prstGeom>
            <a:solidFill>
              <a:srgbClr val="6DC1D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8"/>
            <p:cNvSpPr txBox="1"/>
            <p:nvPr/>
          </p:nvSpPr>
          <p:spPr>
            <a:xfrm>
              <a:off x="3776496" y="3887740"/>
              <a:ext cx="1175494" cy="7361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NL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Post free copies of your research articles online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2440913" y="409176"/>
              <a:ext cx="3846660" cy="3846660"/>
            </a:xfrm>
            <a:custGeom>
              <a:rect b="b" l="l" r="r" t="t"/>
              <a:pathLst>
                <a:path extrusionOk="0" h="120000" w="120000">
                  <a:moveTo>
                    <a:pt x="40172" y="116629"/>
                  </a:moveTo>
                  <a:lnTo>
                    <a:pt x="40172" y="116629"/>
                  </a:lnTo>
                  <a:cubicBezTo>
                    <a:pt x="31888" y="113728"/>
                    <a:pt x="24342" y="109046"/>
                    <a:pt x="18065" y="102911"/>
                  </a:cubicBezTo>
                </a:path>
              </a:pathLst>
            </a:custGeom>
            <a:noFill/>
            <a:ln cap="flat" cmpd="sng" w="9525">
              <a:solidFill>
                <a:srgbClr val="71C4D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2071017" y="2886249"/>
              <a:ext cx="1255146" cy="815845"/>
            </a:xfrm>
            <a:prstGeom prst="roundRect">
              <a:avLst>
                <a:gd fmla="val 16667" name="adj"/>
              </a:avLst>
            </a:prstGeom>
            <a:solidFill>
              <a:srgbClr val="82CAE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8"/>
            <p:cNvSpPr txBox="1"/>
            <p:nvPr/>
          </p:nvSpPr>
          <p:spPr>
            <a:xfrm>
              <a:off x="2110843" y="2926075"/>
              <a:ext cx="1175494" cy="7361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Noto Sans Symbols"/>
                <a:buNone/>
              </a:pPr>
              <a:r>
                <a:rPr lang="en-NL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Post preprints of research manuscripts  online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2440913" y="409176"/>
              <a:ext cx="3846660" cy="3846660"/>
            </a:xfrm>
            <a:custGeom>
              <a:rect b="b" l="l" r="r" t="t"/>
              <a:pathLst>
                <a:path extrusionOk="0" h="120000" w="120000">
                  <a:moveTo>
                    <a:pt x="2442" y="76943"/>
                  </a:moveTo>
                  <a:lnTo>
                    <a:pt x="2442" y="76943"/>
                  </a:lnTo>
                  <a:cubicBezTo>
                    <a:pt x="-814" y="65882"/>
                    <a:pt x="-814" y="54117"/>
                    <a:pt x="2442" y="43056"/>
                  </a:cubicBezTo>
                </a:path>
              </a:pathLst>
            </a:custGeom>
            <a:noFill/>
            <a:ln cap="flat" cmpd="sng" w="9525">
              <a:solidFill>
                <a:srgbClr val="86CBE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2071017" y="962918"/>
              <a:ext cx="1255146" cy="815845"/>
            </a:xfrm>
            <a:prstGeom prst="roundRect">
              <a:avLst>
                <a:gd fmla="val 16667" name="adj"/>
              </a:avLst>
            </a:prstGeom>
            <a:solidFill>
              <a:srgbClr val="98D2E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8"/>
            <p:cNvSpPr txBox="1"/>
            <p:nvPr/>
          </p:nvSpPr>
          <p:spPr>
            <a:xfrm>
              <a:off x="2110843" y="1002744"/>
              <a:ext cx="1175494" cy="7361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Noto Sans Symbols"/>
                <a:buNone/>
              </a:pPr>
              <a:r>
                <a:rPr lang="en-NL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Publish in open access journals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2440913" y="409176"/>
              <a:ext cx="3846660" cy="3846660"/>
            </a:xfrm>
            <a:custGeom>
              <a:rect b="b" l="l" r="r" t="t"/>
              <a:pathLst>
                <a:path extrusionOk="0" h="120000" w="120000">
                  <a:moveTo>
                    <a:pt x="18064" y="17089"/>
                  </a:moveTo>
                  <a:lnTo>
                    <a:pt x="18064" y="17089"/>
                  </a:lnTo>
                  <a:cubicBezTo>
                    <a:pt x="24341" y="10955"/>
                    <a:pt x="31888" y="6272"/>
                    <a:pt x="40171" y="3371"/>
                  </a:cubicBezTo>
                </a:path>
              </a:pathLst>
            </a:custGeom>
            <a:noFill/>
            <a:ln cap="flat" cmpd="sng" w="9525">
              <a:solidFill>
                <a:srgbClr val="99D2E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6" name="Google Shape;186;p8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L"/>
              <a:t>www.eosc-synergy.eu</a:t>
            </a:r>
            <a:endParaRPr/>
          </a:p>
        </p:txBody>
      </p:sp>
      <p:sp>
        <p:nvSpPr>
          <p:cNvPr id="187" name="Google Shape;187;p8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EOS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9BDDF"/>
      </a:accent1>
      <a:accent2>
        <a:srgbClr val="DD282E"/>
      </a:accent2>
      <a:accent3>
        <a:srgbClr val="C8D400"/>
      </a:accent3>
      <a:accent4>
        <a:srgbClr val="FFDB00"/>
      </a:accent4>
      <a:accent5>
        <a:srgbClr val="4472C4"/>
      </a:accent5>
      <a:accent6>
        <a:srgbClr val="70AD47"/>
      </a:accent6>
      <a:hlink>
        <a:srgbClr val="39BDDF"/>
      </a:hlink>
      <a:folHlink>
        <a:srgbClr val="95999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2019-10-03T10:38:56Z</dcterms:created>
  <dc:creator>Iulia Popescu</dc:creator>
</cp:coreProperties>
</file>