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j1dILrdMvozOEckMpC2oAZpMkD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5"/>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5"/>
          <p:cNvSpPr/>
          <p:nvPr/>
        </p:nvSpPr>
        <p:spPr>
          <a:xfrm>
            <a:off x="1" y="6334316"/>
            <a:ext cx="12192000" cy="664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5"/>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5"/>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26" name="Google Shape;26;p2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3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4"/>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3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5"/>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2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7"/>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7"/>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41" name="Google Shape;41;p27"/>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8"/>
          <p:cNvSpPr txBox="1"/>
          <p:nvPr>
            <p:ph idx="1" type="body"/>
          </p:nvPr>
        </p:nvSpPr>
        <p:spPr>
          <a:xfrm>
            <a:off x="1097280" y="1845734"/>
            <a:ext cx="4937760" cy="4023359"/>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28"/>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9"/>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29"/>
          <p:cNvSpPr txBox="1"/>
          <p:nvPr>
            <p:ph idx="2" type="body"/>
          </p:nvPr>
        </p:nvSpPr>
        <p:spPr>
          <a:xfrm>
            <a:off x="1097280" y="2582335"/>
            <a:ext cx="493776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29"/>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29"/>
          <p:cNvSpPr txBox="1"/>
          <p:nvPr>
            <p:ph idx="4" type="body"/>
          </p:nvPr>
        </p:nvSpPr>
        <p:spPr>
          <a:xfrm>
            <a:off x="6217920" y="2582334"/>
            <a:ext cx="493776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3" name="Shape 63"/>
        <p:cNvGrpSpPr/>
        <p:nvPr/>
      </p:nvGrpSpPr>
      <p:grpSpPr>
        <a:xfrm>
          <a:off x="0" y="0"/>
          <a:ext cx="0" cy="0"/>
          <a:chOff x="0" y="0"/>
          <a:chExt cx="0" cy="0"/>
        </a:xfrm>
      </p:grpSpPr>
      <p:sp>
        <p:nvSpPr>
          <p:cNvPr id="64" name="Google Shape;64;p3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32"/>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2"/>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2"/>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2"/>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32"/>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32"/>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33"/>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3"/>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p:nvPr>
            <p:ph idx="2" type="pic"/>
          </p:nvPr>
        </p:nvSpPr>
        <p:spPr>
          <a:xfrm>
            <a:off x="15" y="0"/>
            <a:ext cx="12191985" cy="4915076"/>
          </a:xfrm>
          <a:prstGeom prst="rect">
            <a:avLst/>
          </a:prstGeom>
          <a:solidFill>
            <a:srgbClr val="BECAD4"/>
          </a:solidFill>
          <a:ln>
            <a:noFill/>
          </a:ln>
        </p:spPr>
      </p:sp>
      <p:sp>
        <p:nvSpPr>
          <p:cNvPr id="83" name="Google Shape;83;p33"/>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17" name="Google Shape;17;p24"/>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op.europa.eu/en/publication-detail/-/publication/60153e8a-0fe9-4911-a7f4-1b530967ef10/language-en" TargetMode="External"/><Relationship Id="rId4" Type="http://schemas.openxmlformats.org/officeDocument/2006/relationships/image" Target="../media/image13.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 Id="rId4" Type="http://schemas.openxmlformats.org/officeDocument/2006/relationships/image" Target="../media/image25.png"/><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www.nap.edu/catalog/12192/on-being-a-scientist-a-guide-to-responsible-conduct-in" TargetMode="External"/><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www.nap.edu/catalog/12192/on-being-a-scientist-a-guide-to-responsible-conduct-in" TargetMode="External"/><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fosteropenscience.eu/content/what-open-science-introduction" TargetMode="External"/><Relationship Id="rId4" Type="http://schemas.openxmlformats.org/officeDocument/2006/relationships/image" Target="../media/image9.jp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type="ctrTitle"/>
          </p:nvPr>
        </p:nvSpPr>
        <p:spPr>
          <a:xfrm>
            <a:off x="627017" y="758952"/>
            <a:ext cx="11260183" cy="356616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6600"/>
              <a:buFont typeface="Calibri"/>
              <a:buNone/>
            </a:pPr>
            <a:r>
              <a:rPr b="1" lang="en-GB" sz="6600"/>
              <a:t>Open and Responsible Research</a:t>
            </a:r>
            <a:br>
              <a:rPr b="1" lang="en-GB" sz="6600"/>
            </a:br>
            <a:br>
              <a:rPr b="1" lang="en-GB" sz="4000"/>
            </a:br>
            <a:r>
              <a:rPr b="1" i="1" lang="en-GB" sz="4000"/>
              <a:t>Roles and Responsibilities for Data Stewards</a:t>
            </a:r>
            <a:endParaRPr b="1" i="1" sz="4000"/>
          </a:p>
        </p:txBody>
      </p:sp>
      <p:sp>
        <p:nvSpPr>
          <p:cNvPr id="106" name="Google Shape;106;p1"/>
          <p:cNvSpPr txBox="1"/>
          <p:nvPr>
            <p:ph idx="1" type="subTitle"/>
          </p:nvPr>
        </p:nvSpPr>
        <p:spPr>
          <a:xfrm>
            <a:off x="1563188" y="4971171"/>
            <a:ext cx="9144000" cy="84255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SzPct val="100000"/>
              <a:buNone/>
            </a:pPr>
            <a:r>
              <a:rPr lang="en-GB"/>
              <a:t>LOUISE BEZUIDENHOUT</a:t>
            </a:r>
            <a:endParaRPr/>
          </a:p>
          <a:p>
            <a:pPr indent="0" lvl="0" marL="0" rtl="0" algn="ctr">
              <a:lnSpc>
                <a:spcPct val="90000"/>
              </a:lnSpc>
              <a:spcBef>
                <a:spcPts val="1400"/>
              </a:spcBef>
              <a:spcAft>
                <a:spcPts val="0"/>
              </a:spcAft>
              <a:buSzPct val="100000"/>
              <a:buNone/>
            </a:pPr>
            <a:r>
              <a:rPr lang="en-GB"/>
              <a:t>UNIVERSITY OF OXFORD</a:t>
            </a:r>
            <a:endParaRPr/>
          </a:p>
        </p:txBody>
      </p:sp>
      <p:sp>
        <p:nvSpPr>
          <p:cNvPr id="107" name="Google Shape;107;p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08" name="Google Shape;108;p1"/>
          <p:cNvPicPr preferRelativeResize="0"/>
          <p:nvPr/>
        </p:nvPicPr>
        <p:blipFill rotWithShape="1">
          <a:blip r:embed="rId3">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ph type="title"/>
          </p:nvPr>
        </p:nvSpPr>
        <p:spPr>
          <a:xfrm>
            <a:off x="1097279" y="286603"/>
            <a:ext cx="10254343"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Openness Through the Research Lifecycle</a:t>
            </a:r>
            <a:endParaRPr b="1"/>
          </a:p>
        </p:txBody>
      </p:sp>
      <p:sp>
        <p:nvSpPr>
          <p:cNvPr id="185" name="Google Shape;185;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86" name="Google Shape;186;p11"/>
          <p:cNvPicPr preferRelativeResize="0"/>
          <p:nvPr/>
        </p:nvPicPr>
        <p:blipFill rotWithShape="1">
          <a:blip r:embed="rId3">
            <a:alphaModFix/>
          </a:blip>
          <a:srcRect b="0" l="0" r="0" t="0"/>
          <a:stretch/>
        </p:blipFill>
        <p:spPr>
          <a:xfrm>
            <a:off x="2053409" y="1859609"/>
            <a:ext cx="8085183" cy="43809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2"/>
          <p:cNvPicPr preferRelativeResize="0"/>
          <p:nvPr/>
        </p:nvPicPr>
        <p:blipFill rotWithShape="1">
          <a:blip r:embed="rId3">
            <a:alphaModFix/>
          </a:blip>
          <a:srcRect b="0" l="0" r="0" t="0"/>
          <a:stretch/>
        </p:blipFill>
        <p:spPr>
          <a:xfrm>
            <a:off x="3618897" y="1790091"/>
            <a:ext cx="4593209" cy="4542622"/>
          </a:xfrm>
          <a:prstGeom prst="rect">
            <a:avLst/>
          </a:prstGeom>
          <a:noFill/>
          <a:ln>
            <a:noFill/>
          </a:ln>
        </p:spPr>
      </p:pic>
      <p:cxnSp>
        <p:nvCxnSpPr>
          <p:cNvPr id="192" name="Google Shape;192;p12"/>
          <p:cNvCxnSpPr/>
          <p:nvPr/>
        </p:nvCxnSpPr>
        <p:spPr>
          <a:xfrm rot="10800000">
            <a:off x="2523462" y="3898605"/>
            <a:ext cx="1046758" cy="31250"/>
          </a:xfrm>
          <a:prstGeom prst="straightConnector1">
            <a:avLst/>
          </a:prstGeom>
          <a:noFill/>
          <a:ln cap="flat" cmpd="sng" w="31750">
            <a:solidFill>
              <a:srgbClr val="FF0000"/>
            </a:solidFill>
            <a:prstDash val="solid"/>
            <a:round/>
            <a:headEnd len="sm" w="sm" type="none"/>
            <a:tailEnd len="med" w="med" type="triangle"/>
          </a:ln>
        </p:spPr>
      </p:cxnSp>
      <p:sp>
        <p:nvSpPr>
          <p:cNvPr id="193" name="Google Shape;193;p12"/>
          <p:cNvSpPr txBox="1"/>
          <p:nvPr/>
        </p:nvSpPr>
        <p:spPr>
          <a:xfrm>
            <a:off x="2" y="3618898"/>
            <a:ext cx="315443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chemeClr val="dk1"/>
                </a:solidFill>
                <a:latin typeface="Calibri"/>
                <a:ea typeface="Calibri"/>
                <a:cs typeface="Calibri"/>
                <a:sym typeface="Calibri"/>
              </a:rPr>
              <a:t>Open Peer Review: </a:t>
            </a:r>
            <a:r>
              <a:rPr b="0" i="0" lang="en-GB" sz="1800" u="none" cap="none" strike="noStrike">
                <a:solidFill>
                  <a:schemeClr val="dk1"/>
                </a:solidFill>
                <a:latin typeface="Calibri"/>
                <a:ea typeface="Calibri"/>
                <a:cs typeface="Calibri"/>
                <a:sym typeface="Calibri"/>
              </a:rPr>
              <a:t>Transparency in peer review leads to better dialogue and collegial behaviour</a:t>
            </a:r>
            <a:endParaRPr b="0" i="0" sz="1400" u="none" cap="none" strike="noStrike">
              <a:solidFill>
                <a:srgbClr val="000000"/>
              </a:solidFill>
              <a:latin typeface="Arial"/>
              <a:ea typeface="Arial"/>
              <a:cs typeface="Arial"/>
              <a:sym typeface="Arial"/>
            </a:endParaRPr>
          </a:p>
        </p:txBody>
      </p:sp>
      <p:cxnSp>
        <p:nvCxnSpPr>
          <p:cNvPr id="194" name="Google Shape;194;p12"/>
          <p:cNvCxnSpPr/>
          <p:nvPr/>
        </p:nvCxnSpPr>
        <p:spPr>
          <a:xfrm rot="10800000">
            <a:off x="3359888" y="5573569"/>
            <a:ext cx="789258" cy="4"/>
          </a:xfrm>
          <a:prstGeom prst="straightConnector1">
            <a:avLst/>
          </a:prstGeom>
          <a:noFill/>
          <a:ln cap="flat" cmpd="sng" w="31750">
            <a:solidFill>
              <a:srgbClr val="FF0000"/>
            </a:solidFill>
            <a:prstDash val="solid"/>
            <a:round/>
            <a:headEnd len="sm" w="sm" type="none"/>
            <a:tailEnd len="med" w="med" type="triangle"/>
          </a:ln>
        </p:spPr>
      </p:cxnSp>
      <p:sp>
        <p:nvSpPr>
          <p:cNvPr id="195" name="Google Shape;195;p12"/>
          <p:cNvSpPr txBox="1"/>
          <p:nvPr/>
        </p:nvSpPr>
        <p:spPr>
          <a:xfrm>
            <a:off x="-7733" y="5083438"/>
            <a:ext cx="351245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chemeClr val="dk1"/>
                </a:solidFill>
                <a:latin typeface="Calibri"/>
                <a:ea typeface="Calibri"/>
                <a:cs typeface="Calibri"/>
                <a:sym typeface="Calibri"/>
              </a:rPr>
              <a:t>Open Access: </a:t>
            </a:r>
            <a:r>
              <a:rPr b="0" i="0" lang="en-GB" sz="1800" u="none" cap="none" strike="noStrike">
                <a:solidFill>
                  <a:schemeClr val="dk1"/>
                </a:solidFill>
                <a:latin typeface="Calibri"/>
                <a:ea typeface="Calibri"/>
                <a:cs typeface="Calibri"/>
                <a:sym typeface="Calibri"/>
              </a:rPr>
              <a:t>Improves availability of research outputs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chemeClr val="dk1"/>
                </a:solidFill>
                <a:latin typeface="Calibri"/>
                <a:ea typeface="Calibri"/>
                <a:cs typeface="Calibri"/>
                <a:sym typeface="Calibri"/>
              </a:rPr>
              <a:t>Open publishing: </a:t>
            </a:r>
            <a:r>
              <a:rPr b="0" i="0" lang="en-GB" sz="1800" u="none" cap="none" strike="noStrike">
                <a:solidFill>
                  <a:schemeClr val="dk1"/>
                </a:solidFill>
                <a:latin typeface="Calibri"/>
                <a:ea typeface="Calibri"/>
                <a:cs typeface="Calibri"/>
                <a:sym typeface="Calibri"/>
              </a:rPr>
              <a:t>leads to improved citations, credit and collaboration</a:t>
            </a:r>
            <a:endParaRPr b="0" i="0" sz="1400" u="none" cap="none" strike="noStrike">
              <a:solidFill>
                <a:srgbClr val="000000"/>
              </a:solidFill>
              <a:latin typeface="Arial"/>
              <a:ea typeface="Arial"/>
              <a:cs typeface="Arial"/>
              <a:sym typeface="Arial"/>
            </a:endParaRPr>
          </a:p>
        </p:txBody>
      </p:sp>
      <p:cxnSp>
        <p:nvCxnSpPr>
          <p:cNvPr id="196" name="Google Shape;196;p12"/>
          <p:cNvCxnSpPr/>
          <p:nvPr/>
        </p:nvCxnSpPr>
        <p:spPr>
          <a:xfrm rot="10800000">
            <a:off x="2991294" y="2324987"/>
            <a:ext cx="1157852" cy="636848"/>
          </a:xfrm>
          <a:prstGeom prst="straightConnector1">
            <a:avLst/>
          </a:prstGeom>
          <a:noFill/>
          <a:ln cap="flat" cmpd="sng" w="31750">
            <a:solidFill>
              <a:srgbClr val="FF0000"/>
            </a:solidFill>
            <a:prstDash val="solid"/>
            <a:round/>
            <a:headEnd len="sm" w="sm" type="none"/>
            <a:tailEnd len="med" w="med" type="triangle"/>
          </a:ln>
        </p:spPr>
      </p:cxnSp>
      <p:sp>
        <p:nvSpPr>
          <p:cNvPr id="197" name="Google Shape;197;p12"/>
          <p:cNvSpPr txBox="1"/>
          <p:nvPr/>
        </p:nvSpPr>
        <p:spPr>
          <a:xfrm>
            <a:off x="0" y="1871219"/>
            <a:ext cx="351245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chemeClr val="dk1"/>
                </a:solidFill>
                <a:latin typeface="Calibri"/>
                <a:ea typeface="Calibri"/>
                <a:cs typeface="Calibri"/>
                <a:sym typeface="Calibri"/>
              </a:rPr>
              <a:t>Open Lab Books: </a:t>
            </a:r>
            <a:r>
              <a:rPr b="0" i="0" lang="en-GB" sz="1800" u="none" cap="none" strike="noStrike">
                <a:solidFill>
                  <a:schemeClr val="dk1"/>
                </a:solidFill>
                <a:latin typeface="Calibri"/>
                <a:ea typeface="Calibri"/>
                <a:cs typeface="Calibri"/>
                <a:sym typeface="Calibri"/>
              </a:rPr>
              <a:t>Transparency in research practices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chemeClr val="dk1"/>
                </a:solidFill>
                <a:latin typeface="Calibri"/>
                <a:ea typeface="Calibri"/>
                <a:cs typeface="Calibri"/>
                <a:sym typeface="Calibri"/>
              </a:rPr>
              <a:t>Sharing and openness: </a:t>
            </a:r>
            <a:r>
              <a:rPr b="0" i="0" lang="en-GB" sz="1800" u="none" cap="none" strike="noStrike">
                <a:solidFill>
                  <a:schemeClr val="dk1"/>
                </a:solidFill>
                <a:latin typeface="Calibri"/>
                <a:ea typeface="Calibri"/>
                <a:cs typeface="Calibri"/>
                <a:sym typeface="Calibri"/>
              </a:rPr>
              <a:t>enhance transmission of values</a:t>
            </a:r>
            <a:endParaRPr b="0" i="1" sz="1800" u="none" cap="none" strike="noStrike">
              <a:solidFill>
                <a:schemeClr val="dk1"/>
              </a:solidFill>
              <a:latin typeface="Calibri"/>
              <a:ea typeface="Calibri"/>
              <a:cs typeface="Calibri"/>
              <a:sym typeface="Calibri"/>
            </a:endParaRPr>
          </a:p>
        </p:txBody>
      </p:sp>
      <p:cxnSp>
        <p:nvCxnSpPr>
          <p:cNvPr id="198" name="Google Shape;198;p12"/>
          <p:cNvCxnSpPr/>
          <p:nvPr/>
        </p:nvCxnSpPr>
        <p:spPr>
          <a:xfrm>
            <a:off x="6493342" y="2110402"/>
            <a:ext cx="1897495" cy="214585"/>
          </a:xfrm>
          <a:prstGeom prst="straightConnector1">
            <a:avLst/>
          </a:prstGeom>
          <a:noFill/>
          <a:ln cap="flat" cmpd="sng" w="31750">
            <a:solidFill>
              <a:srgbClr val="FF0000"/>
            </a:solidFill>
            <a:prstDash val="solid"/>
            <a:round/>
            <a:headEnd len="sm" w="sm" type="none"/>
            <a:tailEnd len="med" w="med" type="triangle"/>
          </a:ln>
        </p:spPr>
      </p:cxnSp>
      <p:sp>
        <p:nvSpPr>
          <p:cNvPr id="199" name="Google Shape;199;p12"/>
          <p:cNvSpPr txBox="1"/>
          <p:nvPr/>
        </p:nvSpPr>
        <p:spPr>
          <a:xfrm>
            <a:off x="8390837" y="2317150"/>
            <a:ext cx="365773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chemeClr val="dk1"/>
                </a:solidFill>
                <a:latin typeface="Calibri"/>
                <a:ea typeface="Calibri"/>
                <a:cs typeface="Calibri"/>
                <a:sym typeface="Calibri"/>
              </a:rPr>
              <a:t>Open Data and Open Methodologies: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Improve transparency and reproducibility of research</a:t>
            </a:r>
            <a:endParaRPr b="0" i="0" sz="1400" u="none" cap="none" strike="noStrike">
              <a:solidFill>
                <a:srgbClr val="000000"/>
              </a:solidFill>
              <a:latin typeface="Arial"/>
              <a:ea typeface="Arial"/>
              <a:cs typeface="Arial"/>
              <a:sym typeface="Arial"/>
            </a:endParaRPr>
          </a:p>
        </p:txBody>
      </p:sp>
      <p:cxnSp>
        <p:nvCxnSpPr>
          <p:cNvPr id="200" name="Google Shape;200;p12"/>
          <p:cNvCxnSpPr/>
          <p:nvPr/>
        </p:nvCxnSpPr>
        <p:spPr>
          <a:xfrm flipH="1" rot="10800000">
            <a:off x="7723980" y="2829920"/>
            <a:ext cx="602300" cy="266289"/>
          </a:xfrm>
          <a:prstGeom prst="straightConnector1">
            <a:avLst/>
          </a:prstGeom>
          <a:noFill/>
          <a:ln cap="flat" cmpd="sng" w="31750">
            <a:solidFill>
              <a:srgbClr val="FF0000"/>
            </a:solidFill>
            <a:prstDash val="solid"/>
            <a:round/>
            <a:headEnd len="sm" w="sm" type="none"/>
            <a:tailEnd len="med" w="med" type="triangle"/>
          </a:ln>
        </p:spPr>
      </p:cxnSp>
      <p:cxnSp>
        <p:nvCxnSpPr>
          <p:cNvPr id="201" name="Google Shape;201;p12"/>
          <p:cNvCxnSpPr/>
          <p:nvPr/>
        </p:nvCxnSpPr>
        <p:spPr>
          <a:xfrm flipH="1" rot="10800000">
            <a:off x="8212106" y="3217267"/>
            <a:ext cx="536748" cy="941525"/>
          </a:xfrm>
          <a:prstGeom prst="straightConnector1">
            <a:avLst/>
          </a:prstGeom>
          <a:noFill/>
          <a:ln cap="flat" cmpd="sng" w="31750">
            <a:solidFill>
              <a:srgbClr val="FF0000"/>
            </a:solidFill>
            <a:prstDash val="solid"/>
            <a:round/>
            <a:headEnd len="sm" w="sm" type="none"/>
            <a:tailEnd len="med" w="med" type="triangle"/>
          </a:ln>
        </p:spPr>
      </p:cxnSp>
      <p:cxnSp>
        <p:nvCxnSpPr>
          <p:cNvPr id="202" name="Google Shape;202;p12"/>
          <p:cNvCxnSpPr>
            <a:endCxn id="203" idx="1"/>
          </p:cNvCxnSpPr>
          <p:nvPr/>
        </p:nvCxnSpPr>
        <p:spPr>
          <a:xfrm flipH="1" rot="10800000">
            <a:off x="6493403" y="5896739"/>
            <a:ext cx="1904400" cy="224700"/>
          </a:xfrm>
          <a:prstGeom prst="straightConnector1">
            <a:avLst/>
          </a:prstGeom>
          <a:noFill/>
          <a:ln cap="flat" cmpd="sng" w="31750">
            <a:solidFill>
              <a:srgbClr val="FF0000"/>
            </a:solidFill>
            <a:prstDash val="solid"/>
            <a:round/>
            <a:headEnd len="sm" w="sm" type="none"/>
            <a:tailEnd len="med" w="med" type="triangle"/>
          </a:ln>
        </p:spPr>
      </p:cxnSp>
      <p:sp>
        <p:nvSpPr>
          <p:cNvPr id="203" name="Google Shape;203;p12"/>
          <p:cNvSpPr txBox="1"/>
          <p:nvPr/>
        </p:nvSpPr>
        <p:spPr>
          <a:xfrm>
            <a:off x="8397803" y="5573573"/>
            <a:ext cx="365773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chemeClr val="dk1"/>
                </a:solidFill>
                <a:latin typeface="Calibri"/>
                <a:ea typeface="Calibri"/>
                <a:cs typeface="Calibri"/>
                <a:sym typeface="Calibri"/>
              </a:rPr>
              <a:t>Open Science Tools: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Improve collaboration</a:t>
            </a:r>
            <a:endParaRPr b="0" i="0" sz="1400" u="none" cap="none" strike="noStrike">
              <a:solidFill>
                <a:srgbClr val="000000"/>
              </a:solidFill>
              <a:latin typeface="Arial"/>
              <a:ea typeface="Arial"/>
              <a:cs typeface="Arial"/>
              <a:sym typeface="Arial"/>
            </a:endParaRPr>
          </a:p>
        </p:txBody>
      </p:sp>
      <p:sp>
        <p:nvSpPr>
          <p:cNvPr id="204" name="Google Shape;204;p12"/>
          <p:cNvSpPr txBox="1"/>
          <p:nvPr>
            <p:ph type="title"/>
          </p:nvPr>
        </p:nvSpPr>
        <p:spPr>
          <a:xfrm>
            <a:off x="964242" y="906879"/>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85000"/>
              </a:lnSpc>
              <a:spcBef>
                <a:spcPts val="0"/>
              </a:spcBef>
              <a:spcAft>
                <a:spcPts val="0"/>
              </a:spcAft>
              <a:buClr>
                <a:srgbClr val="3F3F3F"/>
              </a:buClr>
              <a:buSzPts val="4800"/>
              <a:buFont typeface="Calibri"/>
              <a:buNone/>
            </a:pPr>
            <a:r>
              <a:rPr b="1" lang="en-GB"/>
              <a:t>Openness as an Extension of Responsibility</a:t>
            </a:r>
            <a:endParaRPr b="1"/>
          </a:p>
        </p:txBody>
      </p:sp>
      <p:sp>
        <p:nvSpPr>
          <p:cNvPr id="205" name="Google Shape;205;p12"/>
          <p:cNvSpPr txBox="1"/>
          <p:nvPr>
            <p:ph idx="12" type="sldNum"/>
          </p:nvPr>
        </p:nvSpPr>
        <p:spPr>
          <a:xfrm>
            <a:off x="10480883" y="6359685"/>
            <a:ext cx="731600" cy="5248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06" name="Google Shape;206;p12"/>
          <p:cNvPicPr preferRelativeResize="0"/>
          <p:nvPr/>
        </p:nvPicPr>
        <p:blipFill rotWithShape="1">
          <a:blip r:embed="rId4">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Expectations of Research: Responsible Research and Innovation</a:t>
            </a:r>
            <a:endParaRPr b="1"/>
          </a:p>
        </p:txBody>
      </p:sp>
      <p:sp>
        <p:nvSpPr>
          <p:cNvPr id="212" name="Google Shape;212;p13"/>
          <p:cNvSpPr txBox="1"/>
          <p:nvPr>
            <p:ph idx="1" type="body"/>
          </p:nvPr>
        </p:nvSpPr>
        <p:spPr>
          <a:xfrm>
            <a:off x="1097280" y="2090056"/>
            <a:ext cx="6805749" cy="4127864"/>
          </a:xfrm>
          <a:prstGeom prst="rect">
            <a:avLst/>
          </a:prstGeom>
          <a:noFill/>
          <a:ln>
            <a:noFill/>
          </a:ln>
        </p:spPr>
        <p:txBody>
          <a:bodyPr anchorCtr="0" anchor="t" bIns="45700" lIns="0" spcFirstLastPara="1" rIns="0" wrap="square" tIns="45700">
            <a:normAutofit lnSpcReduction="10000"/>
          </a:bodyPr>
          <a:lstStyle/>
          <a:p>
            <a:pPr indent="-91440" lvl="0" marL="91440" rtl="0" algn="l">
              <a:lnSpc>
                <a:spcPct val="90000"/>
              </a:lnSpc>
              <a:spcBef>
                <a:spcPts val="0"/>
              </a:spcBef>
              <a:spcAft>
                <a:spcPts val="0"/>
              </a:spcAft>
              <a:buSzPts val="2400"/>
              <a:buFont typeface="Arial"/>
              <a:buChar char="•"/>
            </a:pPr>
            <a:r>
              <a:rPr lang="en-GB" sz="2400"/>
              <a:t>Responsible Research and Innovation (RRI) is a transparent, interactive process by which societal actors and innovators become mutually responsive to each other with a view on the (ethical) acceptability, sustainability and societal desirability of the innovation process and its marketable products (in order to allow a proper embedding of scientific and technological advances in our society). </a:t>
            </a:r>
            <a:r>
              <a:rPr lang="en-GB" sz="1600" u="sng">
                <a:solidFill>
                  <a:schemeClr val="hlink"/>
                </a:solidFill>
                <a:hlinkClick r:id="rId3"/>
              </a:rPr>
              <a:t>https://op.europa.eu/en/publication-detail/-/publication/60153e8a-0fe9-4911-a7f4-1b530967ef10/language-en</a:t>
            </a:r>
            <a:r>
              <a:rPr lang="en-GB" sz="1600"/>
              <a:t> </a:t>
            </a:r>
            <a:endParaRPr/>
          </a:p>
          <a:p>
            <a:pPr indent="-91440" lvl="0" marL="91440" rtl="0" algn="l">
              <a:lnSpc>
                <a:spcPct val="90000"/>
              </a:lnSpc>
              <a:spcBef>
                <a:spcPts val="1400"/>
              </a:spcBef>
              <a:spcAft>
                <a:spcPts val="0"/>
              </a:spcAft>
              <a:buSzPts val="2400"/>
              <a:buFont typeface="Arial"/>
              <a:buChar char="•"/>
            </a:pPr>
            <a:r>
              <a:rPr lang="en-GB" sz="2400"/>
              <a:t>RRI is increasingly influential in understanding how research transitions into innovation and in societal applications</a:t>
            </a:r>
            <a:endParaRPr sz="2400"/>
          </a:p>
        </p:txBody>
      </p:sp>
      <p:sp>
        <p:nvSpPr>
          <p:cNvPr id="213" name="Google Shape;213;p1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14" name="Google Shape;214;p13"/>
          <p:cNvPicPr preferRelativeResize="0"/>
          <p:nvPr/>
        </p:nvPicPr>
        <p:blipFill rotWithShape="1">
          <a:blip r:embed="rId4">
            <a:alphaModFix/>
          </a:blip>
          <a:srcRect b="0" l="0" r="0" t="0"/>
          <a:stretch/>
        </p:blipFill>
        <p:spPr>
          <a:xfrm>
            <a:off x="8271979" y="2425909"/>
            <a:ext cx="3693598" cy="3443185"/>
          </a:xfrm>
          <a:prstGeom prst="rect">
            <a:avLst/>
          </a:prstGeom>
          <a:noFill/>
          <a:ln>
            <a:noFill/>
          </a:ln>
        </p:spPr>
      </p:pic>
      <p:pic>
        <p:nvPicPr>
          <p:cNvPr id="215" name="Google Shape;215;p13"/>
          <p:cNvPicPr preferRelativeResize="0"/>
          <p:nvPr/>
        </p:nvPicPr>
        <p:blipFill rotWithShape="1">
          <a:blip r:embed="rId5">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Responsible Management of Data</a:t>
            </a:r>
            <a:endParaRPr b="1"/>
          </a:p>
        </p:txBody>
      </p:sp>
      <p:sp>
        <p:nvSpPr>
          <p:cNvPr id="221" name="Google Shape;221;p14"/>
          <p:cNvSpPr txBox="1"/>
          <p:nvPr>
            <p:ph idx="1" type="body"/>
          </p:nvPr>
        </p:nvSpPr>
        <p:spPr>
          <a:xfrm>
            <a:off x="1097280" y="2090056"/>
            <a:ext cx="10058400" cy="415399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Font typeface="Arial"/>
              <a:buChar char="•"/>
            </a:pPr>
            <a:r>
              <a:rPr lang="en-GB" sz="2400"/>
              <a:t>RCR, Open Science and RRI all hinge on the responsible management of data</a:t>
            </a:r>
            <a:endParaRPr/>
          </a:p>
          <a:p>
            <a:pPr indent="-91440" lvl="0" marL="91440" rtl="0" algn="l">
              <a:lnSpc>
                <a:spcPct val="90000"/>
              </a:lnSpc>
              <a:spcBef>
                <a:spcPts val="1400"/>
              </a:spcBef>
              <a:spcAft>
                <a:spcPts val="0"/>
              </a:spcAft>
              <a:buSzPts val="2400"/>
              <a:buFont typeface="Arial"/>
              <a:buChar char="•"/>
            </a:pPr>
            <a:r>
              <a:rPr lang="en-GB" sz="2400"/>
              <a:t>In particular, Open Science and RRI rely on the responsible management and re-use of data both during and </a:t>
            </a:r>
            <a:r>
              <a:rPr i="1" lang="en-GB" sz="2400"/>
              <a:t>after </a:t>
            </a:r>
            <a:r>
              <a:rPr lang="en-GB" sz="2400"/>
              <a:t>the research process/involvement of researcher</a:t>
            </a:r>
            <a:endParaRPr/>
          </a:p>
          <a:p>
            <a:pPr indent="-91440" lvl="0" marL="91440" rtl="0" algn="l">
              <a:lnSpc>
                <a:spcPct val="90000"/>
              </a:lnSpc>
              <a:spcBef>
                <a:spcPts val="1400"/>
              </a:spcBef>
              <a:spcAft>
                <a:spcPts val="0"/>
              </a:spcAft>
              <a:buSzPts val="2400"/>
              <a:buFont typeface="Arial"/>
              <a:buChar char="•"/>
            </a:pPr>
            <a:r>
              <a:rPr lang="en-GB" sz="2400"/>
              <a:t>Need to foster an understanding of responsible research and innovation that includes an awareness of how data moves beyond it’s point of creation and into new spaces of re-use</a:t>
            </a:r>
            <a:endParaRPr/>
          </a:p>
          <a:p>
            <a:pPr indent="-91440" lvl="0" marL="91440" rtl="0" algn="l">
              <a:lnSpc>
                <a:spcPct val="90000"/>
              </a:lnSpc>
              <a:spcBef>
                <a:spcPts val="1400"/>
              </a:spcBef>
              <a:spcAft>
                <a:spcPts val="0"/>
              </a:spcAft>
              <a:buSzPts val="2400"/>
              <a:buFont typeface="Arial"/>
              <a:buChar char="•"/>
            </a:pPr>
            <a:r>
              <a:rPr lang="en-GB" sz="2400"/>
              <a:t>Need to have critical scrutiny of data and data infrastructures at all stages of research and post-research </a:t>
            </a:r>
            <a:endParaRPr sz="2400"/>
          </a:p>
        </p:txBody>
      </p:sp>
      <p:sp>
        <p:nvSpPr>
          <p:cNvPr id="222" name="Google Shape;222;p1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23" name="Google Shape;223;p14"/>
          <p:cNvPicPr preferRelativeResize="0"/>
          <p:nvPr/>
        </p:nvPicPr>
        <p:blipFill rotWithShape="1">
          <a:blip r:embed="rId3">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type="title"/>
          </p:nvPr>
        </p:nvSpPr>
        <p:spPr>
          <a:xfrm>
            <a:off x="1097280" y="286603"/>
            <a:ext cx="10058400" cy="140408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The Key Role of Data Stewards</a:t>
            </a:r>
            <a:endParaRPr b="1"/>
          </a:p>
        </p:txBody>
      </p:sp>
      <p:sp>
        <p:nvSpPr>
          <p:cNvPr id="229" name="Google Shape;229;p1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grpSp>
        <p:nvGrpSpPr>
          <p:cNvPr id="230" name="Google Shape;230;p15"/>
          <p:cNvGrpSpPr/>
          <p:nvPr/>
        </p:nvGrpSpPr>
        <p:grpSpPr>
          <a:xfrm>
            <a:off x="417092" y="1999743"/>
            <a:ext cx="4411268" cy="4163588"/>
            <a:chOff x="1402622" y="53379"/>
            <a:chExt cx="4411268" cy="4163588"/>
          </a:xfrm>
        </p:grpSpPr>
        <p:sp>
          <p:nvSpPr>
            <p:cNvPr id="231" name="Google Shape;231;p15"/>
            <p:cNvSpPr/>
            <p:nvPr/>
          </p:nvSpPr>
          <p:spPr>
            <a:xfrm>
              <a:off x="2327152" y="53379"/>
              <a:ext cx="2562208" cy="2562208"/>
            </a:xfrm>
            <a:prstGeom prst="ellipse">
              <a:avLst/>
            </a:prstGeom>
            <a:solidFill>
              <a:srgbClr val="19ACE4">
                <a:alpha val="49411"/>
              </a:srgbClr>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5"/>
            <p:cNvSpPr txBox="1"/>
            <p:nvPr/>
          </p:nvSpPr>
          <p:spPr>
            <a:xfrm>
              <a:off x="2668780" y="501765"/>
              <a:ext cx="1878952" cy="115299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Assist researchers with responsible data collection/management (RCR)</a:t>
              </a:r>
              <a:endParaRPr b="0" i="0" sz="1500" u="none" cap="none" strike="noStrike">
                <a:solidFill>
                  <a:schemeClr val="dk1"/>
                </a:solidFill>
                <a:latin typeface="Calibri"/>
                <a:ea typeface="Calibri"/>
                <a:cs typeface="Calibri"/>
                <a:sym typeface="Calibri"/>
              </a:endParaRPr>
            </a:p>
          </p:txBody>
        </p:sp>
        <p:sp>
          <p:nvSpPr>
            <p:cNvPr id="233" name="Google Shape;233;p15"/>
            <p:cNvSpPr/>
            <p:nvPr/>
          </p:nvSpPr>
          <p:spPr>
            <a:xfrm>
              <a:off x="3251682" y="1654759"/>
              <a:ext cx="2562208" cy="2562208"/>
            </a:xfrm>
            <a:prstGeom prst="ellipse">
              <a:avLst/>
            </a:prstGeom>
            <a:solidFill>
              <a:srgbClr val="19ACE4">
                <a:alpha val="49411"/>
              </a:srgbClr>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5"/>
            <p:cNvSpPr txBox="1"/>
            <p:nvPr/>
          </p:nvSpPr>
          <p:spPr>
            <a:xfrm>
              <a:off x="4035291" y="2316663"/>
              <a:ext cx="1537324" cy="140921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Ensure that institutional data collections are open and responsibly curated (OS)</a:t>
              </a:r>
              <a:endParaRPr b="0" i="0" sz="1500" u="none" cap="none" strike="noStrike">
                <a:solidFill>
                  <a:schemeClr val="dk1"/>
                </a:solidFill>
                <a:latin typeface="Calibri"/>
                <a:ea typeface="Calibri"/>
                <a:cs typeface="Calibri"/>
                <a:sym typeface="Calibri"/>
              </a:endParaRPr>
            </a:p>
          </p:txBody>
        </p:sp>
        <p:sp>
          <p:nvSpPr>
            <p:cNvPr id="235" name="Google Shape;235;p15"/>
            <p:cNvSpPr/>
            <p:nvPr/>
          </p:nvSpPr>
          <p:spPr>
            <a:xfrm>
              <a:off x="1402622" y="1654759"/>
              <a:ext cx="2562208" cy="2562208"/>
            </a:xfrm>
            <a:prstGeom prst="ellipse">
              <a:avLst/>
            </a:prstGeom>
            <a:solidFill>
              <a:srgbClr val="19ACE4">
                <a:alpha val="49411"/>
              </a:srgbClr>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5"/>
            <p:cNvSpPr txBox="1"/>
            <p:nvPr/>
          </p:nvSpPr>
          <p:spPr>
            <a:xfrm>
              <a:off x="1643896" y="2316663"/>
              <a:ext cx="1537324" cy="140921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GB" sz="1500" u="none" cap="none" strike="noStrike">
                  <a:solidFill>
                    <a:schemeClr val="dk1"/>
                  </a:solidFill>
                  <a:latin typeface="Calibri"/>
                  <a:ea typeface="Calibri"/>
                  <a:cs typeface="Calibri"/>
                  <a:sym typeface="Calibri"/>
                </a:rPr>
                <a:t>Enable responsible re-use of research outputs (RRI)</a:t>
              </a:r>
              <a:endParaRPr b="0" i="0" sz="1500" u="none" cap="none" strike="noStrike">
                <a:solidFill>
                  <a:schemeClr val="dk1"/>
                </a:solidFill>
                <a:latin typeface="Calibri"/>
                <a:ea typeface="Calibri"/>
                <a:cs typeface="Calibri"/>
                <a:sym typeface="Calibri"/>
              </a:endParaRPr>
            </a:p>
          </p:txBody>
        </p:sp>
      </p:grpSp>
      <p:sp>
        <p:nvSpPr>
          <p:cNvPr id="237" name="Google Shape;237;p15"/>
          <p:cNvSpPr/>
          <p:nvPr/>
        </p:nvSpPr>
        <p:spPr>
          <a:xfrm>
            <a:off x="2302681" y="3866606"/>
            <a:ext cx="675650" cy="727174"/>
          </a:xfrm>
          <a:prstGeom prst="star5">
            <a:avLst>
              <a:gd fmla="val 19098" name="adj"/>
              <a:gd fmla="val 105146" name="hf"/>
              <a:gd fmla="val 110557" name="vf"/>
            </a:avLst>
          </a:prstGeom>
          <a:solidFill>
            <a:srgbClr val="FFC000"/>
          </a:soli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p15"/>
          <p:cNvSpPr txBox="1"/>
          <p:nvPr/>
        </p:nvSpPr>
        <p:spPr>
          <a:xfrm>
            <a:off x="5055325" y="1946365"/>
            <a:ext cx="6792685" cy="443198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Data stewards are in a unique position to influence responsible research and innovation through their roles in institutions as: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champions of responsible conduct of research and Open Science amongst data curators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developers and managers of institutional data management systems – controlling data </a:t>
            </a:r>
            <a:r>
              <a:rPr b="0" i="1" lang="en-GB" sz="2400" u="none" cap="none" strike="noStrike">
                <a:solidFill>
                  <a:schemeClr val="dk1"/>
                </a:solidFill>
                <a:latin typeface="Calibri"/>
                <a:ea typeface="Calibri"/>
                <a:cs typeface="Calibri"/>
                <a:sym typeface="Calibri"/>
              </a:rPr>
              <a:t>after </a:t>
            </a:r>
            <a:r>
              <a:rPr b="0" i="0" lang="en-GB" sz="2400" u="none" cap="none" strike="noStrike">
                <a:solidFill>
                  <a:schemeClr val="dk1"/>
                </a:solidFill>
                <a:latin typeface="Calibri"/>
                <a:ea typeface="Calibri"/>
                <a:cs typeface="Calibri"/>
                <a:sym typeface="Calibri"/>
              </a:rPr>
              <a:t>research projects finish</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integrators of institutional infrastructures into broader data ecosystems – enabling data to travel beyond institutions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239" name="Google Shape;239;p15"/>
          <p:cNvPicPr preferRelativeResize="0"/>
          <p:nvPr/>
        </p:nvPicPr>
        <p:blipFill rotWithShape="1">
          <a:blip r:embed="rId3">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ph type="title"/>
          </p:nvPr>
        </p:nvSpPr>
        <p:spPr>
          <a:xfrm>
            <a:off x="838200" y="286603"/>
            <a:ext cx="10931434"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Data Stewards and RCR Ethics Considerations</a:t>
            </a:r>
            <a:endParaRPr b="1"/>
          </a:p>
        </p:txBody>
      </p:sp>
      <p:sp>
        <p:nvSpPr>
          <p:cNvPr id="245" name="Google Shape;245;p16"/>
          <p:cNvSpPr txBox="1"/>
          <p:nvPr>
            <p:ph idx="1" type="body"/>
          </p:nvPr>
        </p:nvSpPr>
        <p:spPr>
          <a:xfrm>
            <a:off x="838200" y="1825624"/>
            <a:ext cx="10515600" cy="4731929"/>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Font typeface="Arial"/>
              <a:buChar char="•"/>
            </a:pPr>
            <a:r>
              <a:rPr i="1" lang="en-GB" sz="2400"/>
              <a:t>Open and Responsible Data Science Citizenship</a:t>
            </a:r>
            <a:r>
              <a:rPr lang="en-GB" sz="2400"/>
              <a:t>: champions for researchers to be mindful of all decisions involving their research and data</a:t>
            </a:r>
            <a:endParaRPr/>
          </a:p>
          <a:p>
            <a:pPr indent="-91440" lvl="0" marL="91440" rtl="0" algn="l">
              <a:lnSpc>
                <a:spcPct val="90000"/>
              </a:lnSpc>
              <a:spcBef>
                <a:spcPts val="1400"/>
              </a:spcBef>
              <a:spcAft>
                <a:spcPts val="0"/>
              </a:spcAft>
              <a:buSzPts val="2400"/>
              <a:buFont typeface="Arial"/>
              <a:buChar char="•"/>
            </a:pPr>
            <a:r>
              <a:rPr lang="en-GB" sz="2400"/>
              <a:t>Beyond poor research conduct/misconduct, researchers have daily decisions to make that can influence the responsibility of their research</a:t>
            </a:r>
            <a:endParaRPr/>
          </a:p>
          <a:p>
            <a:pPr indent="-91440" lvl="0" marL="91440" rtl="0" algn="l">
              <a:lnSpc>
                <a:spcPct val="90000"/>
              </a:lnSpc>
              <a:spcBef>
                <a:spcPts val="1400"/>
              </a:spcBef>
              <a:spcAft>
                <a:spcPts val="0"/>
              </a:spcAft>
              <a:buSzPts val="2400"/>
              <a:buFont typeface="Arial"/>
              <a:buChar char="•"/>
            </a:pPr>
            <a:r>
              <a:rPr lang="en-GB" sz="2400"/>
              <a:t>“Micro decisions have macro consequences” </a:t>
            </a:r>
            <a:endParaRPr/>
          </a:p>
          <a:p>
            <a:pPr indent="-182880" lvl="1" marL="384048" rtl="0" algn="l">
              <a:lnSpc>
                <a:spcPct val="90000"/>
              </a:lnSpc>
              <a:spcBef>
                <a:spcPts val="400"/>
              </a:spcBef>
              <a:spcAft>
                <a:spcPts val="0"/>
              </a:spcAft>
              <a:buSzPts val="2400"/>
              <a:buFont typeface="Arial"/>
              <a:buChar char="•"/>
            </a:pPr>
            <a:r>
              <a:rPr lang="en-GB" sz="2400"/>
              <a:t>Bias in data selection/algorithm design can lead to long-term harms</a:t>
            </a:r>
            <a:endParaRPr/>
          </a:p>
          <a:p>
            <a:pPr indent="-182880" lvl="1" marL="384048" rtl="0" algn="l">
              <a:lnSpc>
                <a:spcPct val="90000"/>
              </a:lnSpc>
              <a:spcBef>
                <a:spcPts val="600"/>
              </a:spcBef>
              <a:spcAft>
                <a:spcPts val="0"/>
              </a:spcAft>
              <a:buSzPts val="2400"/>
              <a:buFont typeface="Arial"/>
              <a:buChar char="•"/>
            </a:pPr>
            <a:r>
              <a:rPr lang="en-GB" sz="2400"/>
              <a:t>Use of proprietary research tools (ie. Software) can influence transparency and re-usability</a:t>
            </a:r>
            <a:endParaRPr/>
          </a:p>
          <a:p>
            <a:pPr indent="-182880" lvl="1" marL="384048" rtl="0" algn="l">
              <a:lnSpc>
                <a:spcPct val="90000"/>
              </a:lnSpc>
              <a:spcBef>
                <a:spcPts val="600"/>
              </a:spcBef>
              <a:spcAft>
                <a:spcPts val="0"/>
              </a:spcAft>
              <a:buSzPts val="2400"/>
              <a:buFont typeface="Arial"/>
              <a:buChar char="•"/>
            </a:pPr>
            <a:r>
              <a:rPr lang="en-GB" sz="2400"/>
              <a:t>Decisions about language of meta/data, selection of publication outlets can all influence access by communities of researchers and the public in resource scarce areas, non-English language environments or low-technical literacy communities</a:t>
            </a:r>
            <a:endParaRPr/>
          </a:p>
          <a:p>
            <a:pPr indent="-68579" lvl="1" marL="384048" rtl="0" algn="l">
              <a:lnSpc>
                <a:spcPct val="90000"/>
              </a:lnSpc>
              <a:spcBef>
                <a:spcPts val="600"/>
              </a:spcBef>
              <a:spcAft>
                <a:spcPts val="0"/>
              </a:spcAft>
              <a:buSzPts val="1800"/>
              <a:buNone/>
            </a:pPr>
            <a:r>
              <a:t/>
            </a:r>
            <a:endParaRPr/>
          </a:p>
        </p:txBody>
      </p:sp>
      <p:sp>
        <p:nvSpPr>
          <p:cNvPr id="246" name="Google Shape;246;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47" name="Google Shape;247;p16"/>
          <p:cNvPicPr preferRelativeResize="0"/>
          <p:nvPr/>
        </p:nvPicPr>
        <p:blipFill rotWithShape="1">
          <a:blip r:embed="rId3">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7"/>
          <p:cNvSpPr txBox="1"/>
          <p:nvPr>
            <p:ph type="title"/>
          </p:nvPr>
        </p:nvSpPr>
        <p:spPr>
          <a:xfrm>
            <a:off x="613954" y="286603"/>
            <a:ext cx="1106424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Data Stewards and RCR Ethics Considerations</a:t>
            </a:r>
            <a:endParaRPr/>
          </a:p>
        </p:txBody>
      </p:sp>
      <p:sp>
        <p:nvSpPr>
          <p:cNvPr id="253" name="Google Shape;253;p17"/>
          <p:cNvSpPr txBox="1"/>
          <p:nvPr>
            <p:ph idx="1" type="body"/>
          </p:nvPr>
        </p:nvSpPr>
        <p:spPr>
          <a:xfrm>
            <a:off x="1097280" y="2168434"/>
            <a:ext cx="10058400" cy="37006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Font typeface="Arial"/>
              <a:buChar char="•"/>
            </a:pPr>
            <a:r>
              <a:rPr lang="en-GB" sz="2400"/>
              <a:t>Highlight that awareness of justice, inclusivity, responsibility and openness as key components of responsible data management practices</a:t>
            </a:r>
            <a:endParaRPr/>
          </a:p>
          <a:p>
            <a:pPr indent="-91440" lvl="0" marL="91440" rtl="0" algn="l">
              <a:lnSpc>
                <a:spcPct val="90000"/>
              </a:lnSpc>
              <a:spcBef>
                <a:spcPts val="1400"/>
              </a:spcBef>
              <a:spcAft>
                <a:spcPts val="0"/>
              </a:spcAft>
              <a:buSzPts val="2400"/>
              <a:buFont typeface="Arial"/>
              <a:buChar char="•"/>
            </a:pPr>
            <a:r>
              <a:rPr lang="en-GB" sz="2400"/>
              <a:t>Work with researchers to develop data management plans that reflect these norms</a:t>
            </a:r>
            <a:endParaRPr/>
          </a:p>
          <a:p>
            <a:pPr indent="-91440" lvl="0" marL="91440" rtl="0" algn="l">
              <a:lnSpc>
                <a:spcPct val="90000"/>
              </a:lnSpc>
              <a:spcBef>
                <a:spcPts val="1400"/>
              </a:spcBef>
              <a:spcAft>
                <a:spcPts val="0"/>
              </a:spcAft>
              <a:buSzPts val="2400"/>
              <a:buFont typeface="Arial"/>
              <a:buChar char="•"/>
            </a:pPr>
            <a:r>
              <a:rPr lang="en-GB" sz="2400"/>
              <a:t>Encourage regular revisits to data management plans to ensure that data management reflects changing project protocols</a:t>
            </a:r>
            <a:endParaRPr/>
          </a:p>
          <a:p>
            <a:pPr indent="-91440" lvl="0" marL="91440" rtl="0" algn="l">
              <a:lnSpc>
                <a:spcPct val="90000"/>
              </a:lnSpc>
              <a:spcBef>
                <a:spcPts val="1400"/>
              </a:spcBef>
              <a:spcAft>
                <a:spcPts val="0"/>
              </a:spcAft>
              <a:buSzPts val="2400"/>
              <a:buFont typeface="Arial"/>
              <a:buChar char="•"/>
            </a:pPr>
            <a:r>
              <a:rPr lang="en-GB" sz="2400"/>
              <a:t>Provide an additional link in collaborative projects by connecting with data stewards in collaborating institutions</a:t>
            </a:r>
            <a:endParaRPr sz="2400"/>
          </a:p>
        </p:txBody>
      </p:sp>
      <p:sp>
        <p:nvSpPr>
          <p:cNvPr id="254" name="Google Shape;254;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55" name="Google Shape;255;p17"/>
          <p:cNvPicPr preferRelativeResize="0"/>
          <p:nvPr/>
        </p:nvPicPr>
        <p:blipFill rotWithShape="1">
          <a:blip r:embed="rId3">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Data Stewards and Open Science Ethics</a:t>
            </a:r>
            <a:endParaRPr b="1"/>
          </a:p>
        </p:txBody>
      </p:sp>
      <p:sp>
        <p:nvSpPr>
          <p:cNvPr id="261" name="Google Shape;261;p18"/>
          <p:cNvSpPr txBox="1"/>
          <p:nvPr>
            <p:ph idx="1" type="body"/>
          </p:nvPr>
        </p:nvSpPr>
        <p:spPr>
          <a:xfrm>
            <a:off x="838200" y="2011679"/>
            <a:ext cx="10515600" cy="4519749"/>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Font typeface="Arial"/>
              <a:buChar char="•"/>
            </a:pPr>
            <a:r>
              <a:rPr lang="en-GB"/>
              <a:t>The Open Science landscape is not equally open to all researchers. Some researchers are blocked from using Open Science resources due to infrastructure, language, geo-blocking etc</a:t>
            </a:r>
            <a:endParaRPr/>
          </a:p>
          <a:p>
            <a:pPr indent="-182880" lvl="1" marL="384048" rtl="0" algn="l">
              <a:lnSpc>
                <a:spcPct val="90000"/>
              </a:lnSpc>
              <a:spcBef>
                <a:spcPts val="400"/>
              </a:spcBef>
              <a:spcAft>
                <a:spcPts val="0"/>
              </a:spcAft>
              <a:buSzPts val="1800"/>
              <a:buFont typeface="Arial"/>
              <a:buChar char="•"/>
            </a:pPr>
            <a:r>
              <a:rPr lang="en-GB"/>
              <a:t>We need to be aware of how the tools we use influence accessibility of resources to other user communities (academic and societal)</a:t>
            </a:r>
            <a:endParaRPr/>
          </a:p>
          <a:p>
            <a:pPr indent="-91440" lvl="0" marL="91440" rtl="0" algn="l">
              <a:lnSpc>
                <a:spcPct val="90000"/>
              </a:lnSpc>
              <a:spcBef>
                <a:spcPts val="1600"/>
              </a:spcBef>
              <a:spcAft>
                <a:spcPts val="0"/>
              </a:spcAft>
              <a:buSzPts val="2000"/>
              <a:buFont typeface="Arial"/>
              <a:buChar char="•"/>
            </a:pPr>
            <a:r>
              <a:rPr lang="en-GB"/>
              <a:t>FAIR data standards emphasise </a:t>
            </a:r>
            <a:r>
              <a:rPr i="1" lang="en-GB"/>
              <a:t>findable, accessible, interoperable and re-usable </a:t>
            </a:r>
            <a:r>
              <a:rPr lang="en-GB"/>
              <a:t>data. However, it is important to question </a:t>
            </a:r>
            <a:r>
              <a:rPr b="1" lang="en-GB"/>
              <a:t>who</a:t>
            </a:r>
            <a:r>
              <a:rPr lang="en-GB"/>
              <a:t> we are thinking about when we assess the FAIR-ness of our data</a:t>
            </a:r>
            <a:endParaRPr/>
          </a:p>
          <a:p>
            <a:pPr indent="-182880" lvl="1" marL="384048" rtl="0" algn="l">
              <a:lnSpc>
                <a:spcPct val="90000"/>
              </a:lnSpc>
              <a:spcBef>
                <a:spcPts val="400"/>
              </a:spcBef>
              <a:spcAft>
                <a:spcPts val="0"/>
              </a:spcAft>
              <a:buSzPts val="1800"/>
              <a:buFont typeface="Arial"/>
              <a:buChar char="•"/>
            </a:pPr>
            <a:r>
              <a:rPr lang="en-GB"/>
              <a:t>Are we thinking about our colleagues in the same institution?</a:t>
            </a:r>
            <a:endParaRPr/>
          </a:p>
          <a:p>
            <a:pPr indent="-182880" lvl="1" marL="384048" rtl="0" algn="l">
              <a:lnSpc>
                <a:spcPct val="90000"/>
              </a:lnSpc>
              <a:spcBef>
                <a:spcPts val="600"/>
              </a:spcBef>
              <a:spcAft>
                <a:spcPts val="0"/>
              </a:spcAft>
              <a:buSzPts val="1800"/>
              <a:buFont typeface="Arial"/>
              <a:buChar char="•"/>
            </a:pPr>
            <a:r>
              <a:rPr lang="en-GB"/>
              <a:t>Are we thinking about colleagues in the UK or another high-income country?</a:t>
            </a:r>
            <a:endParaRPr/>
          </a:p>
          <a:p>
            <a:pPr indent="-182880" lvl="1" marL="384048" rtl="0" algn="l">
              <a:lnSpc>
                <a:spcPct val="90000"/>
              </a:lnSpc>
              <a:spcBef>
                <a:spcPts val="600"/>
              </a:spcBef>
              <a:spcAft>
                <a:spcPts val="0"/>
              </a:spcAft>
              <a:buSzPts val="1800"/>
              <a:buFont typeface="Arial"/>
              <a:buChar char="•"/>
            </a:pPr>
            <a:r>
              <a:rPr lang="en-GB"/>
              <a:t>Are we thinking about colleagues in low/middle-income countries with infrastructural challenges like low bandwidth?</a:t>
            </a:r>
            <a:endParaRPr/>
          </a:p>
          <a:p>
            <a:pPr indent="-182880" lvl="1" marL="384048" rtl="0" algn="l">
              <a:lnSpc>
                <a:spcPct val="90000"/>
              </a:lnSpc>
              <a:spcBef>
                <a:spcPts val="600"/>
              </a:spcBef>
              <a:spcAft>
                <a:spcPts val="0"/>
              </a:spcAft>
              <a:buSzPts val="1800"/>
              <a:buFont typeface="Arial"/>
              <a:buChar char="•"/>
            </a:pPr>
            <a:r>
              <a:rPr lang="en-GB"/>
              <a:t>Are we thinking about non-research communities? If so, which ones?</a:t>
            </a:r>
            <a:endParaRPr/>
          </a:p>
          <a:p>
            <a:pPr indent="-91440" lvl="0" marL="91440" rtl="0" algn="l">
              <a:lnSpc>
                <a:spcPct val="90000"/>
              </a:lnSpc>
              <a:spcBef>
                <a:spcPts val="1600"/>
              </a:spcBef>
              <a:spcAft>
                <a:spcPts val="0"/>
              </a:spcAft>
              <a:buSzPts val="2000"/>
              <a:buFont typeface="Arial"/>
              <a:buChar char="•"/>
            </a:pPr>
            <a:r>
              <a:rPr lang="en-GB"/>
              <a:t>It is important to remind ourselves that our frame of reference influences our data management choices and the systems we use</a:t>
            </a:r>
            <a:endParaRPr/>
          </a:p>
        </p:txBody>
      </p:sp>
      <p:sp>
        <p:nvSpPr>
          <p:cNvPr id="262" name="Google Shape;262;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63" name="Google Shape;263;p18"/>
          <p:cNvPicPr preferRelativeResize="0"/>
          <p:nvPr/>
        </p:nvPicPr>
        <p:blipFill rotWithShape="1">
          <a:blip r:embed="rId3">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Data Stewards and Open Science Ethics</a:t>
            </a:r>
            <a:endParaRPr/>
          </a:p>
        </p:txBody>
      </p:sp>
      <p:sp>
        <p:nvSpPr>
          <p:cNvPr id="269" name="Google Shape;269;p19"/>
          <p:cNvSpPr txBox="1"/>
          <p:nvPr>
            <p:ph idx="1" type="body"/>
          </p:nvPr>
        </p:nvSpPr>
        <p:spPr>
          <a:xfrm>
            <a:off x="1097280" y="2129246"/>
            <a:ext cx="10058400" cy="3739848"/>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Font typeface="Arial"/>
              <a:buChar char="•"/>
            </a:pPr>
            <a:r>
              <a:rPr lang="en-GB" sz="2400"/>
              <a:t>Establish links with colleagues in different research/non-research institutions and test fit-for-purpose of data curation decisions</a:t>
            </a:r>
            <a:endParaRPr/>
          </a:p>
          <a:p>
            <a:pPr indent="-91440" lvl="0" marL="91440" rtl="0" algn="l">
              <a:lnSpc>
                <a:spcPct val="90000"/>
              </a:lnSpc>
              <a:spcBef>
                <a:spcPts val="1400"/>
              </a:spcBef>
              <a:spcAft>
                <a:spcPts val="0"/>
              </a:spcAft>
              <a:buSzPts val="2400"/>
              <a:buFont typeface="Arial"/>
              <a:buChar char="•"/>
            </a:pPr>
            <a:r>
              <a:rPr lang="en-GB" sz="2400"/>
              <a:t>Strategically question whether new tools, platforms and curation practices contribute to global access. If not, what is the justification for using them?</a:t>
            </a:r>
            <a:endParaRPr/>
          </a:p>
          <a:p>
            <a:pPr indent="-91440" lvl="0" marL="91440" rtl="0" algn="l">
              <a:lnSpc>
                <a:spcPct val="90000"/>
              </a:lnSpc>
              <a:spcBef>
                <a:spcPts val="1400"/>
              </a:spcBef>
              <a:spcAft>
                <a:spcPts val="0"/>
              </a:spcAft>
              <a:buSzPts val="2400"/>
              <a:buFont typeface="Arial"/>
              <a:buChar char="•"/>
            </a:pPr>
            <a:r>
              <a:rPr lang="en-GB" sz="2400"/>
              <a:t>Engage with researchers involved in public engagement work, international collaborations and those that work with governmental/non-governmental organizations to find out whether there are options that could facilitate meaningful data sharing and re-use to these communities</a:t>
            </a:r>
            <a:endParaRPr sz="2400"/>
          </a:p>
        </p:txBody>
      </p:sp>
      <p:sp>
        <p:nvSpPr>
          <p:cNvPr id="270" name="Google Shape;270;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71" name="Google Shape;271;p19"/>
          <p:cNvPicPr preferRelativeResize="0"/>
          <p:nvPr/>
        </p:nvPicPr>
        <p:blipFill rotWithShape="1">
          <a:blip r:embed="rId3">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Data Stewards and RRI Ethics</a:t>
            </a:r>
            <a:endParaRPr b="1"/>
          </a:p>
        </p:txBody>
      </p:sp>
      <p:sp>
        <p:nvSpPr>
          <p:cNvPr id="277" name="Google Shape;277;p20"/>
          <p:cNvSpPr txBox="1"/>
          <p:nvPr>
            <p:ph idx="1" type="body"/>
          </p:nvPr>
        </p:nvSpPr>
        <p:spPr>
          <a:xfrm>
            <a:off x="1097280" y="2086892"/>
            <a:ext cx="6048103" cy="4023360"/>
          </a:xfrm>
          <a:prstGeom prst="rect">
            <a:avLst/>
          </a:prstGeom>
          <a:noFill/>
          <a:ln>
            <a:noFill/>
          </a:ln>
        </p:spPr>
        <p:txBody>
          <a:bodyPr anchorCtr="0" anchor="t" bIns="45700" lIns="0" spcFirstLastPara="1" rIns="0" wrap="square" tIns="45700">
            <a:normAutofit lnSpcReduction="10000"/>
          </a:bodyPr>
          <a:lstStyle/>
          <a:p>
            <a:pPr indent="-91440" lvl="0" marL="91440" rtl="0" algn="l">
              <a:lnSpc>
                <a:spcPct val="90000"/>
              </a:lnSpc>
              <a:spcBef>
                <a:spcPts val="0"/>
              </a:spcBef>
              <a:spcAft>
                <a:spcPts val="0"/>
              </a:spcAft>
              <a:buSzPts val="2400"/>
              <a:buFont typeface="Arial"/>
              <a:buChar char="•"/>
            </a:pPr>
            <a:r>
              <a:rPr lang="en-GB" sz="2400"/>
              <a:t>The integration of research data into innovation projects provides a useful opportunity to scrutinize the intended outcomes of the innovation process</a:t>
            </a:r>
            <a:endParaRPr/>
          </a:p>
          <a:p>
            <a:pPr indent="-91440" lvl="0" marL="91440" rtl="0" algn="l">
              <a:lnSpc>
                <a:spcPct val="90000"/>
              </a:lnSpc>
              <a:spcBef>
                <a:spcPts val="1400"/>
              </a:spcBef>
              <a:spcAft>
                <a:spcPts val="0"/>
              </a:spcAft>
              <a:buSzPts val="2400"/>
              <a:buFont typeface="Arial"/>
              <a:buChar char="•"/>
            </a:pPr>
            <a:r>
              <a:rPr lang="en-GB" sz="2400"/>
              <a:t>The social consequences of a technology are difficult to predict early in the life of the technology. Nonetheless, without any precaution on the part of the innovators, by the time undesirable consequences are discovered the technology is so much part of the whole economics and social fabric that its control is extremely difficult. </a:t>
            </a:r>
            <a:endParaRPr/>
          </a:p>
        </p:txBody>
      </p:sp>
      <p:sp>
        <p:nvSpPr>
          <p:cNvPr id="278" name="Google Shape;278;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79" name="Google Shape;279;p20"/>
          <p:cNvPicPr preferRelativeResize="0"/>
          <p:nvPr/>
        </p:nvPicPr>
        <p:blipFill rotWithShape="1">
          <a:blip r:embed="rId3">
            <a:alphaModFix/>
          </a:blip>
          <a:srcRect b="0" l="0" r="0" t="0"/>
          <a:stretch/>
        </p:blipFill>
        <p:spPr>
          <a:xfrm>
            <a:off x="8007091" y="2210751"/>
            <a:ext cx="3786733" cy="3530005"/>
          </a:xfrm>
          <a:prstGeom prst="rect">
            <a:avLst/>
          </a:prstGeom>
          <a:noFill/>
          <a:ln>
            <a:noFill/>
          </a:ln>
        </p:spPr>
      </p:pic>
      <p:pic>
        <p:nvPicPr>
          <p:cNvPr id="280" name="Google Shape;280;p20"/>
          <p:cNvPicPr preferRelativeResize="0"/>
          <p:nvPr/>
        </p:nvPicPr>
        <p:blipFill rotWithShape="1">
          <a:blip r:embed="rId4">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838199" y="365125"/>
            <a:ext cx="11353801" cy="13255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b="1" lang="en-GB"/>
              <a:t>Responsible Research and Innovation Ecosystems</a:t>
            </a:r>
            <a:endParaRPr b="1"/>
          </a:p>
        </p:txBody>
      </p:sp>
      <p:sp>
        <p:nvSpPr>
          <p:cNvPr id="114" name="Google Shape;114;p3"/>
          <p:cNvSpPr txBox="1"/>
          <p:nvPr>
            <p:ph idx="1" type="body"/>
          </p:nvPr>
        </p:nvSpPr>
        <p:spPr>
          <a:xfrm>
            <a:off x="1097280" y="1845733"/>
            <a:ext cx="10058400" cy="4319935"/>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0"/>
              </a:spcBef>
              <a:spcAft>
                <a:spcPts val="0"/>
              </a:spcAft>
              <a:buSzPts val="1800"/>
              <a:buChar char="•"/>
            </a:pPr>
            <a:r>
              <a:rPr lang="en-GB"/>
              <a:t>Responsible research is not just about producing high quality data</a:t>
            </a:r>
            <a:endParaRPr/>
          </a:p>
          <a:p>
            <a:pPr indent="-342900" lvl="0" marL="457200" rtl="0" algn="l">
              <a:lnSpc>
                <a:spcPct val="90000"/>
              </a:lnSpc>
              <a:spcBef>
                <a:spcPts val="1000"/>
              </a:spcBef>
              <a:spcAft>
                <a:spcPts val="0"/>
              </a:spcAft>
              <a:buSzPts val="1800"/>
              <a:buChar char="•"/>
            </a:pPr>
            <a:r>
              <a:rPr lang="en-GB"/>
              <a:t>Responsible research should be responsive to societal needs and avoid causing physical, social or environmental harm</a:t>
            </a:r>
            <a:endParaRPr/>
          </a:p>
          <a:p>
            <a:pPr indent="-342900" lvl="0" marL="457200" rtl="0" algn="l">
              <a:lnSpc>
                <a:spcPct val="90000"/>
              </a:lnSpc>
              <a:spcBef>
                <a:spcPts val="1000"/>
              </a:spcBef>
              <a:spcAft>
                <a:spcPts val="0"/>
              </a:spcAft>
              <a:buSzPts val="1800"/>
              <a:buChar char="•"/>
            </a:pPr>
            <a:r>
              <a:rPr lang="en-GB"/>
              <a:t>As research is largely publicly funded, research should also responsibly manage the resources it is allocated to ensure the best return on these investment</a:t>
            </a:r>
            <a:endParaRPr/>
          </a:p>
          <a:p>
            <a:pPr indent="-342900" lvl="0" marL="457200" rtl="0" algn="l">
              <a:lnSpc>
                <a:spcPct val="90000"/>
              </a:lnSpc>
              <a:spcBef>
                <a:spcPts val="1000"/>
              </a:spcBef>
              <a:spcAft>
                <a:spcPts val="0"/>
              </a:spcAft>
              <a:buSzPts val="1800"/>
              <a:buChar char="•"/>
            </a:pPr>
            <a:r>
              <a:rPr lang="en-GB"/>
              <a:t>Responsible research is not only a personal endeavour, it is a community activity and the needs of the global research community should also be taken into account</a:t>
            </a:r>
            <a:endParaRPr/>
          </a:p>
          <a:p>
            <a:pPr indent="0" lvl="0" marL="457200" rtl="0" algn="l">
              <a:lnSpc>
                <a:spcPct val="90000"/>
              </a:lnSpc>
              <a:spcBef>
                <a:spcPts val="1000"/>
              </a:spcBef>
              <a:spcAft>
                <a:spcPts val="0"/>
              </a:spcAft>
              <a:buNone/>
            </a:pPr>
            <a:r>
              <a:t/>
            </a:r>
            <a:endParaRPr/>
          </a:p>
          <a:p>
            <a:pPr indent="-342900" lvl="0" marL="457200" rtl="0" algn="l">
              <a:lnSpc>
                <a:spcPct val="90000"/>
              </a:lnSpc>
              <a:spcBef>
                <a:spcPts val="1000"/>
              </a:spcBef>
              <a:spcAft>
                <a:spcPts val="0"/>
              </a:spcAft>
              <a:buSzPts val="1800"/>
              <a:buChar char="•"/>
            </a:pPr>
            <a:r>
              <a:rPr lang="en-GB"/>
              <a:t>In order to achieve a responsible research and innovation ecosystem, researchers need to work with their institution, and within national and international systems </a:t>
            </a:r>
            <a:endParaRPr/>
          </a:p>
          <a:p>
            <a:pPr indent="-342900" lvl="0" marL="457200" rtl="0" algn="l">
              <a:lnSpc>
                <a:spcPct val="90000"/>
              </a:lnSpc>
              <a:spcBef>
                <a:spcPts val="1400"/>
              </a:spcBef>
              <a:spcAft>
                <a:spcPts val="1000"/>
              </a:spcAft>
              <a:buSzPts val="1800"/>
              <a:buChar char="•"/>
            </a:pPr>
            <a:r>
              <a:rPr lang="en-GB"/>
              <a:t>Responsible research and innovation is a </a:t>
            </a:r>
            <a:r>
              <a:rPr i="1" lang="en-GB"/>
              <a:t>communal endeavour</a:t>
            </a:r>
            <a:endParaRPr i="1"/>
          </a:p>
        </p:txBody>
      </p:sp>
      <p:sp>
        <p:nvSpPr>
          <p:cNvPr id="115" name="Google Shape;115;p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16" name="Google Shape;116;p3"/>
          <p:cNvPicPr preferRelativeResize="0"/>
          <p:nvPr/>
        </p:nvPicPr>
        <p:blipFill rotWithShape="1">
          <a:blip r:embed="rId3">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Data Stewards and RRI Ethics</a:t>
            </a:r>
            <a:endParaRPr/>
          </a:p>
        </p:txBody>
      </p:sp>
      <p:sp>
        <p:nvSpPr>
          <p:cNvPr id="286" name="Google Shape;286;p21"/>
          <p:cNvSpPr txBox="1"/>
          <p:nvPr>
            <p:ph idx="1" type="body"/>
          </p:nvPr>
        </p:nvSpPr>
        <p:spPr>
          <a:xfrm>
            <a:off x="1097280" y="2259874"/>
            <a:ext cx="10058400" cy="360922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Font typeface="Arial"/>
              <a:buChar char="•"/>
            </a:pPr>
            <a:r>
              <a:rPr lang="en-GB" sz="2400"/>
              <a:t>Monitor data re-use from institutional repositories</a:t>
            </a:r>
            <a:endParaRPr/>
          </a:p>
          <a:p>
            <a:pPr indent="-91440" lvl="0" marL="91440" rtl="0" algn="l">
              <a:lnSpc>
                <a:spcPct val="90000"/>
              </a:lnSpc>
              <a:spcBef>
                <a:spcPts val="1400"/>
              </a:spcBef>
              <a:spcAft>
                <a:spcPts val="0"/>
              </a:spcAft>
              <a:buSzPts val="2400"/>
              <a:buFont typeface="Arial"/>
              <a:buChar char="•"/>
            </a:pPr>
            <a:r>
              <a:rPr lang="en-GB" sz="2400"/>
              <a:t>Engage with innovators within institution to discuss RRI and data management</a:t>
            </a:r>
            <a:endParaRPr/>
          </a:p>
          <a:p>
            <a:pPr indent="-91440" lvl="0" marL="91440" rtl="0" algn="l">
              <a:lnSpc>
                <a:spcPct val="90000"/>
              </a:lnSpc>
              <a:spcBef>
                <a:spcPts val="1400"/>
              </a:spcBef>
              <a:spcAft>
                <a:spcPts val="0"/>
              </a:spcAft>
              <a:buSzPts val="2400"/>
              <a:buFont typeface="Arial"/>
              <a:buChar char="•"/>
            </a:pPr>
            <a:r>
              <a:rPr lang="en-GB" sz="2400"/>
              <a:t>Ensure that the curation of institutional data supports RRI areas such as gender and language inclusivity</a:t>
            </a:r>
            <a:endParaRPr sz="2400"/>
          </a:p>
        </p:txBody>
      </p:sp>
      <p:sp>
        <p:nvSpPr>
          <p:cNvPr id="287" name="Google Shape;287;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88" name="Google Shape;288;p21"/>
          <p:cNvPicPr preferRelativeResize="0"/>
          <p:nvPr/>
        </p:nvPicPr>
        <p:blipFill rotWithShape="1">
          <a:blip r:embed="rId3">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Summary: Data Stewards and Ethics</a:t>
            </a:r>
            <a:endParaRPr b="1"/>
          </a:p>
        </p:txBody>
      </p:sp>
      <p:sp>
        <p:nvSpPr>
          <p:cNvPr id="294" name="Google Shape;294;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grpSp>
        <p:nvGrpSpPr>
          <p:cNvPr id="295" name="Google Shape;295;p22"/>
          <p:cNvGrpSpPr/>
          <p:nvPr/>
        </p:nvGrpSpPr>
        <p:grpSpPr>
          <a:xfrm>
            <a:off x="4205393" y="1841864"/>
            <a:ext cx="4400973" cy="4400973"/>
            <a:chOff x="1553633" y="0"/>
            <a:chExt cx="4400973" cy="4400973"/>
          </a:xfrm>
        </p:grpSpPr>
        <p:sp>
          <p:nvSpPr>
            <p:cNvPr id="296" name="Google Shape;296;p22"/>
            <p:cNvSpPr/>
            <p:nvPr/>
          </p:nvSpPr>
          <p:spPr>
            <a:xfrm>
              <a:off x="1553633" y="0"/>
              <a:ext cx="4400973" cy="4400973"/>
            </a:xfrm>
            <a:prstGeom prst="quadArrow">
              <a:avLst>
                <a:gd fmla="val 2000" name="adj1"/>
                <a:gd fmla="val 4000" name="adj2"/>
                <a:gd fmla="val 5000" name="adj3"/>
              </a:avLst>
            </a:prstGeom>
            <a:solidFill>
              <a:srgbClr val="CBE2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2"/>
            <p:cNvSpPr/>
            <p:nvPr/>
          </p:nvSpPr>
          <p:spPr>
            <a:xfrm>
              <a:off x="1839696" y="286063"/>
              <a:ext cx="1760389" cy="1760389"/>
            </a:xfrm>
            <a:prstGeom prst="roundRect">
              <a:avLst>
                <a:gd fmla="val 16667" name="adj"/>
              </a:avLst>
            </a:prstGeom>
            <a:solidFill>
              <a:srgbClr val="19ACE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2"/>
            <p:cNvSpPr txBox="1"/>
            <p:nvPr/>
          </p:nvSpPr>
          <p:spPr>
            <a:xfrm>
              <a:off x="1925631" y="371998"/>
              <a:ext cx="1588519" cy="158851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As an expert: provide advice to researchers on open and responsible researchers</a:t>
              </a:r>
              <a:endParaRPr b="0" i="0" sz="1400" u="none" cap="none" strike="noStrike">
                <a:solidFill>
                  <a:schemeClr val="lt1"/>
                </a:solidFill>
                <a:latin typeface="Calibri"/>
                <a:ea typeface="Calibri"/>
                <a:cs typeface="Calibri"/>
                <a:sym typeface="Calibri"/>
              </a:endParaRPr>
            </a:p>
          </p:txBody>
        </p:sp>
        <p:sp>
          <p:nvSpPr>
            <p:cNvPr id="299" name="Google Shape;299;p22"/>
            <p:cNvSpPr/>
            <p:nvPr/>
          </p:nvSpPr>
          <p:spPr>
            <a:xfrm>
              <a:off x="3908154" y="286063"/>
              <a:ext cx="1760389" cy="1760389"/>
            </a:xfrm>
            <a:prstGeom prst="roundRect">
              <a:avLst>
                <a:gd fmla="val 16667" name="adj"/>
              </a:avLst>
            </a:prstGeom>
            <a:solidFill>
              <a:srgbClr val="19ACE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2"/>
            <p:cNvSpPr txBox="1"/>
            <p:nvPr/>
          </p:nvSpPr>
          <p:spPr>
            <a:xfrm>
              <a:off x="3994089" y="371998"/>
              <a:ext cx="1588519" cy="158851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As an infrastructure curator: ensure that datasets and data infrastructures facilitate maximal global accessibility</a:t>
              </a:r>
              <a:endParaRPr b="0" i="0" sz="1400" u="none" cap="none" strike="noStrike">
                <a:solidFill>
                  <a:schemeClr val="lt1"/>
                </a:solidFill>
                <a:latin typeface="Calibri"/>
                <a:ea typeface="Calibri"/>
                <a:cs typeface="Calibri"/>
                <a:sym typeface="Calibri"/>
              </a:endParaRPr>
            </a:p>
          </p:txBody>
        </p:sp>
        <p:sp>
          <p:nvSpPr>
            <p:cNvPr id="301" name="Google Shape;301;p22"/>
            <p:cNvSpPr/>
            <p:nvPr/>
          </p:nvSpPr>
          <p:spPr>
            <a:xfrm>
              <a:off x="1839696" y="2354520"/>
              <a:ext cx="1760389" cy="1760389"/>
            </a:xfrm>
            <a:prstGeom prst="roundRect">
              <a:avLst>
                <a:gd fmla="val 16667" name="adj"/>
              </a:avLst>
            </a:prstGeom>
            <a:solidFill>
              <a:srgbClr val="19ACE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2"/>
            <p:cNvSpPr txBox="1"/>
            <p:nvPr/>
          </p:nvSpPr>
          <p:spPr>
            <a:xfrm>
              <a:off x="1925631" y="2440455"/>
              <a:ext cx="1588519" cy="158851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As an overseer: monitor the re-use of institutional data to safeguard against harmful re-use </a:t>
              </a:r>
              <a:endParaRPr b="0" i="0" sz="1400" u="none" cap="none" strike="noStrike">
                <a:solidFill>
                  <a:schemeClr val="lt1"/>
                </a:solidFill>
                <a:latin typeface="Calibri"/>
                <a:ea typeface="Calibri"/>
                <a:cs typeface="Calibri"/>
                <a:sym typeface="Calibri"/>
              </a:endParaRPr>
            </a:p>
          </p:txBody>
        </p:sp>
        <p:sp>
          <p:nvSpPr>
            <p:cNvPr id="303" name="Google Shape;303;p22"/>
            <p:cNvSpPr/>
            <p:nvPr/>
          </p:nvSpPr>
          <p:spPr>
            <a:xfrm>
              <a:off x="3908154" y="2354520"/>
              <a:ext cx="1760389" cy="1760389"/>
            </a:xfrm>
            <a:prstGeom prst="roundRect">
              <a:avLst>
                <a:gd fmla="val 16667" name="adj"/>
              </a:avLst>
            </a:prstGeom>
            <a:solidFill>
              <a:srgbClr val="19ACE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2"/>
            <p:cNvSpPr txBox="1"/>
            <p:nvPr/>
          </p:nvSpPr>
          <p:spPr>
            <a:xfrm>
              <a:off x="3994089" y="2440455"/>
              <a:ext cx="1588519" cy="158851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As an expert in society: foster understandings of responsible data practices both within academia and beyond</a:t>
              </a:r>
              <a:endParaRPr b="0" i="0" sz="1400" u="none" cap="none" strike="noStrike">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Thank You</a:t>
            </a:r>
            <a:endParaRPr b="1"/>
          </a:p>
        </p:txBody>
      </p:sp>
      <p:sp>
        <p:nvSpPr>
          <p:cNvPr id="310" name="Google Shape;310;p23"/>
          <p:cNvSpPr txBox="1"/>
          <p:nvPr>
            <p:ph idx="1" type="body"/>
          </p:nvPr>
        </p:nvSpPr>
        <p:spPr>
          <a:xfrm>
            <a:off x="1097280" y="2116182"/>
            <a:ext cx="10058400" cy="3752911"/>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Char char=" "/>
            </a:pPr>
            <a:r>
              <a:rPr lang="en-GB"/>
              <a:t>If you have any further questions please reach out to me via Twitter at @loubezuidenhout</a:t>
            </a:r>
            <a:endParaRPr/>
          </a:p>
        </p:txBody>
      </p:sp>
      <p:sp>
        <p:nvSpPr>
          <p:cNvPr id="311" name="Google Shape;311;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312" name="Google Shape;312;p23"/>
          <p:cNvPicPr preferRelativeResize="0"/>
          <p:nvPr/>
        </p:nvPicPr>
        <p:blipFill rotWithShape="1">
          <a:blip r:embed="rId3">
            <a:alphaModFix/>
          </a:blip>
          <a:srcRect b="0" l="0" r="0" t="0"/>
          <a:stretch/>
        </p:blipFill>
        <p:spPr>
          <a:xfrm>
            <a:off x="1097280" y="4793712"/>
            <a:ext cx="5330818" cy="1171790"/>
          </a:xfrm>
          <a:prstGeom prst="rect">
            <a:avLst/>
          </a:prstGeom>
          <a:noFill/>
          <a:ln>
            <a:noFill/>
          </a:ln>
        </p:spPr>
      </p:pic>
      <p:pic>
        <p:nvPicPr>
          <p:cNvPr id="313" name="Google Shape;313;p23"/>
          <p:cNvPicPr preferRelativeResize="0"/>
          <p:nvPr/>
        </p:nvPicPr>
        <p:blipFill rotWithShape="1">
          <a:blip r:embed="rId4">
            <a:alphaModFix/>
          </a:blip>
          <a:srcRect b="0" l="0" r="0" t="0"/>
          <a:stretch/>
        </p:blipFill>
        <p:spPr>
          <a:xfrm>
            <a:off x="6730365" y="4696588"/>
            <a:ext cx="4425315" cy="1366037"/>
          </a:xfrm>
          <a:prstGeom prst="rect">
            <a:avLst/>
          </a:prstGeom>
          <a:noFill/>
          <a:ln>
            <a:noFill/>
          </a:ln>
        </p:spPr>
      </p:pic>
      <p:pic>
        <p:nvPicPr>
          <p:cNvPr id="314" name="Google Shape;314;p23"/>
          <p:cNvPicPr preferRelativeResize="0"/>
          <p:nvPr/>
        </p:nvPicPr>
        <p:blipFill rotWithShape="1">
          <a:blip r:embed="rId5">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1097279" y="286603"/>
            <a:ext cx="10437223"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Guiding Principles of Responsible Research</a:t>
            </a:r>
            <a:endParaRPr b="1"/>
          </a:p>
        </p:txBody>
      </p:sp>
      <p:sp>
        <p:nvSpPr>
          <p:cNvPr id="122" name="Google Shape;122;p4"/>
          <p:cNvSpPr txBox="1"/>
          <p:nvPr>
            <p:ph idx="1" type="body"/>
          </p:nvPr>
        </p:nvSpPr>
        <p:spPr>
          <a:xfrm>
            <a:off x="1097280" y="2086892"/>
            <a:ext cx="10058400" cy="4023360"/>
          </a:xfrm>
          <a:prstGeom prst="rect">
            <a:avLst/>
          </a:prstGeom>
          <a:noFill/>
          <a:ln>
            <a:noFill/>
          </a:ln>
        </p:spPr>
        <p:txBody>
          <a:bodyPr anchorCtr="0" anchor="t" bIns="45700" lIns="0" spcFirstLastPara="1" rIns="0" wrap="square" tIns="45700">
            <a:noAutofit/>
          </a:bodyPr>
          <a:lstStyle/>
          <a:p>
            <a:pPr indent="-381000" lvl="1" marL="914400" rtl="0" algn="l">
              <a:lnSpc>
                <a:spcPct val="90000"/>
              </a:lnSpc>
              <a:spcBef>
                <a:spcPts val="0"/>
              </a:spcBef>
              <a:spcAft>
                <a:spcPts val="0"/>
              </a:spcAft>
              <a:buSzPts val="2400"/>
              <a:buChar char="•"/>
            </a:pPr>
            <a:r>
              <a:rPr lang="en-GB" sz="2400"/>
              <a:t>Key norms:</a:t>
            </a:r>
            <a:endParaRPr/>
          </a:p>
          <a:p>
            <a:pPr indent="-381000" lvl="2" marL="1371600" rtl="0" algn="l">
              <a:lnSpc>
                <a:spcPct val="90000"/>
              </a:lnSpc>
              <a:spcBef>
                <a:spcPts val="0"/>
              </a:spcBef>
              <a:spcAft>
                <a:spcPts val="0"/>
              </a:spcAft>
              <a:buSzPts val="2400"/>
              <a:buChar char="◦"/>
            </a:pPr>
            <a:r>
              <a:rPr lang="en-GB" sz="2400"/>
              <a:t>Beneficence (research should positively contribute benefits/good to society)</a:t>
            </a:r>
            <a:endParaRPr/>
          </a:p>
          <a:p>
            <a:pPr indent="-381000" lvl="2" marL="1371600" rtl="0" algn="l">
              <a:lnSpc>
                <a:spcPct val="90000"/>
              </a:lnSpc>
              <a:spcBef>
                <a:spcPts val="0"/>
              </a:spcBef>
              <a:spcAft>
                <a:spcPts val="0"/>
              </a:spcAft>
              <a:buSzPts val="2400"/>
              <a:buChar char="◦"/>
            </a:pPr>
            <a:r>
              <a:rPr lang="en-GB" sz="2400"/>
              <a:t>Non-maleficence (research should not cause harm)</a:t>
            </a:r>
            <a:endParaRPr/>
          </a:p>
          <a:p>
            <a:pPr indent="-381000" lvl="2" marL="1371600" rtl="0" algn="l">
              <a:lnSpc>
                <a:spcPct val="90000"/>
              </a:lnSpc>
              <a:spcBef>
                <a:spcPts val="0"/>
              </a:spcBef>
              <a:spcAft>
                <a:spcPts val="0"/>
              </a:spcAft>
              <a:buSzPts val="2400"/>
              <a:buChar char="◦"/>
            </a:pPr>
            <a:r>
              <a:rPr lang="en-GB" sz="2400"/>
              <a:t>Dignity (research and research environments should support the dignity of individuals) </a:t>
            </a:r>
            <a:endParaRPr/>
          </a:p>
          <a:p>
            <a:pPr indent="-381000" lvl="2" marL="1371600" rtl="0" algn="l">
              <a:lnSpc>
                <a:spcPct val="90000"/>
              </a:lnSpc>
              <a:spcBef>
                <a:spcPts val="0"/>
              </a:spcBef>
              <a:spcAft>
                <a:spcPts val="0"/>
              </a:spcAft>
              <a:buSzPts val="2400"/>
              <a:buChar char="◦"/>
            </a:pPr>
            <a:r>
              <a:rPr lang="en-GB" sz="2400"/>
              <a:t>Justice (research should contribute to making the world more just)</a:t>
            </a:r>
            <a:endParaRPr/>
          </a:p>
          <a:p>
            <a:pPr indent="-381000" lvl="1" marL="914400" rtl="0" algn="l">
              <a:lnSpc>
                <a:spcPct val="90000"/>
              </a:lnSpc>
              <a:spcBef>
                <a:spcPts val="1000"/>
              </a:spcBef>
              <a:spcAft>
                <a:spcPts val="0"/>
              </a:spcAft>
              <a:buSzPts val="2400"/>
              <a:buChar char="•"/>
            </a:pPr>
            <a:r>
              <a:rPr lang="en-GB" sz="2400"/>
              <a:t>Key values:</a:t>
            </a:r>
            <a:endParaRPr/>
          </a:p>
          <a:p>
            <a:pPr indent="-381000" lvl="2" marL="1371600" rtl="0" algn="l">
              <a:lnSpc>
                <a:spcPct val="90000"/>
              </a:lnSpc>
              <a:spcBef>
                <a:spcPts val="0"/>
              </a:spcBef>
              <a:spcAft>
                <a:spcPts val="0"/>
              </a:spcAft>
              <a:buSzPts val="2400"/>
              <a:buChar char="◦"/>
            </a:pPr>
            <a:r>
              <a:rPr lang="en-GB" sz="2400"/>
              <a:t>Openness</a:t>
            </a:r>
            <a:endParaRPr/>
          </a:p>
          <a:p>
            <a:pPr indent="-381000" lvl="2" marL="1371600" rtl="0" algn="l">
              <a:lnSpc>
                <a:spcPct val="90000"/>
              </a:lnSpc>
              <a:spcBef>
                <a:spcPts val="0"/>
              </a:spcBef>
              <a:spcAft>
                <a:spcPts val="0"/>
              </a:spcAft>
              <a:buSzPts val="2400"/>
              <a:buChar char="◦"/>
            </a:pPr>
            <a:r>
              <a:rPr lang="en-GB" sz="2400"/>
              <a:t>Transparency</a:t>
            </a:r>
            <a:endParaRPr/>
          </a:p>
          <a:p>
            <a:pPr indent="-381000" lvl="2" marL="1371600" rtl="0" algn="l">
              <a:lnSpc>
                <a:spcPct val="100000"/>
              </a:lnSpc>
              <a:spcBef>
                <a:spcPts val="0"/>
              </a:spcBef>
              <a:spcAft>
                <a:spcPts val="0"/>
              </a:spcAft>
              <a:buSzPts val="2400"/>
              <a:buChar char="◦"/>
            </a:pPr>
            <a:r>
              <a:rPr lang="en-GB" sz="2400"/>
              <a:t>Reproducibility </a:t>
            </a:r>
            <a:endParaRPr sz="2400"/>
          </a:p>
        </p:txBody>
      </p:sp>
      <p:sp>
        <p:nvSpPr>
          <p:cNvPr id="123" name="Google Shape;123;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24" name="Google Shape;124;p4"/>
          <p:cNvPicPr preferRelativeResize="0"/>
          <p:nvPr/>
        </p:nvPicPr>
        <p:blipFill rotWithShape="1">
          <a:blip r:embed="rId3">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3 Key Frameworks of Responsibility</a:t>
            </a:r>
            <a:endParaRPr b="1"/>
          </a:p>
        </p:txBody>
      </p:sp>
      <p:sp>
        <p:nvSpPr>
          <p:cNvPr id="130" name="Google Shape;130;p5"/>
          <p:cNvSpPr txBox="1"/>
          <p:nvPr>
            <p:ph idx="1" type="body"/>
          </p:nvPr>
        </p:nvSpPr>
        <p:spPr>
          <a:xfrm>
            <a:off x="1097280" y="2103120"/>
            <a:ext cx="10058400" cy="3765974"/>
          </a:xfrm>
          <a:prstGeom prst="rect">
            <a:avLst/>
          </a:prstGeom>
          <a:noFill/>
          <a:ln>
            <a:noFill/>
          </a:ln>
        </p:spPr>
        <p:txBody>
          <a:bodyPr anchorCtr="0" anchor="t" bIns="45700" lIns="0" spcFirstLastPara="1" rIns="0" wrap="square" tIns="45700">
            <a:normAutofit/>
          </a:bodyPr>
          <a:lstStyle/>
          <a:p>
            <a:pPr indent="-457200" lvl="0" marL="457200" rtl="0" algn="l">
              <a:lnSpc>
                <a:spcPct val="90000"/>
              </a:lnSpc>
              <a:spcBef>
                <a:spcPts val="0"/>
              </a:spcBef>
              <a:spcAft>
                <a:spcPts val="0"/>
              </a:spcAft>
              <a:buSzPts val="2400"/>
              <a:buFont typeface="Calibri"/>
              <a:buAutoNum type="arabicPeriod"/>
            </a:pPr>
            <a:r>
              <a:rPr lang="en-GB" sz="2400"/>
              <a:t>Responsible Conduct of Research: outlines expectations made of individuals and institutions to ensure beneficial research and research environments that avoid harm</a:t>
            </a:r>
            <a:endParaRPr/>
          </a:p>
          <a:p>
            <a:pPr indent="-457200" lvl="0" marL="457200" rtl="0" algn="l">
              <a:lnSpc>
                <a:spcPct val="90000"/>
              </a:lnSpc>
              <a:spcBef>
                <a:spcPts val="1400"/>
              </a:spcBef>
              <a:spcAft>
                <a:spcPts val="0"/>
              </a:spcAft>
              <a:buSzPts val="2400"/>
              <a:buFont typeface="Calibri"/>
              <a:buAutoNum type="arabicPeriod"/>
            </a:pPr>
            <a:r>
              <a:rPr lang="en-GB" sz="2400"/>
              <a:t>Open Science: outlines the responsibilities towards sharing research outputs. Foregrounds research outputs as a global resource that should be shared equitably</a:t>
            </a:r>
            <a:endParaRPr/>
          </a:p>
          <a:p>
            <a:pPr indent="-457200" lvl="0" marL="457200" rtl="0" algn="l">
              <a:lnSpc>
                <a:spcPct val="90000"/>
              </a:lnSpc>
              <a:spcBef>
                <a:spcPts val="1400"/>
              </a:spcBef>
              <a:spcAft>
                <a:spcPts val="0"/>
              </a:spcAft>
              <a:buSzPts val="2400"/>
              <a:buFont typeface="Calibri"/>
              <a:buAutoNum type="arabicPeriod"/>
            </a:pPr>
            <a:r>
              <a:rPr lang="en-GB" sz="2400"/>
              <a:t>Responsible Research and Innovation: foregrounds anticipatory practices that can ensure that research can positively influence society as it transitions into innovation and societal applications</a:t>
            </a:r>
            <a:endParaRPr sz="2400"/>
          </a:p>
        </p:txBody>
      </p:sp>
      <p:sp>
        <p:nvSpPr>
          <p:cNvPr id="131" name="Google Shape;131;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Responsible Conduct of Research</a:t>
            </a:r>
            <a:endParaRPr b="1"/>
          </a:p>
        </p:txBody>
      </p:sp>
      <p:sp>
        <p:nvSpPr>
          <p:cNvPr id="137" name="Google Shape;137;p6"/>
          <p:cNvSpPr txBox="1"/>
          <p:nvPr>
            <p:ph idx="1" type="body"/>
          </p:nvPr>
        </p:nvSpPr>
        <p:spPr>
          <a:xfrm>
            <a:off x="933462" y="2108447"/>
            <a:ext cx="6203882" cy="4351338"/>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Font typeface="Arial"/>
              <a:buChar char="•"/>
            </a:pPr>
            <a:r>
              <a:rPr lang="en-GB" sz="2400"/>
              <a:t>Research misconduct (fabrication, falsification, plagiarism) is a familiar topic for most researchers</a:t>
            </a:r>
            <a:endParaRPr/>
          </a:p>
          <a:p>
            <a:pPr indent="-91440" lvl="0" marL="91440" rtl="0" algn="l">
              <a:lnSpc>
                <a:spcPct val="90000"/>
              </a:lnSpc>
              <a:spcBef>
                <a:spcPts val="1400"/>
              </a:spcBef>
              <a:spcAft>
                <a:spcPts val="0"/>
              </a:spcAft>
              <a:buSzPts val="2400"/>
              <a:buFont typeface="Arial"/>
              <a:buChar char="•"/>
            </a:pPr>
            <a:r>
              <a:rPr lang="en-GB" sz="2400"/>
              <a:t>Responsible research extends beyond research misconduct to many other areas of responsibility</a:t>
            </a:r>
            <a:endParaRPr/>
          </a:p>
          <a:p>
            <a:pPr indent="-91440" lvl="0" marL="91440" rtl="0" algn="l">
              <a:lnSpc>
                <a:spcPct val="90000"/>
              </a:lnSpc>
              <a:spcBef>
                <a:spcPts val="1400"/>
              </a:spcBef>
              <a:spcAft>
                <a:spcPts val="0"/>
              </a:spcAft>
              <a:buSzPts val="2400"/>
              <a:buFont typeface="Arial"/>
              <a:buChar char="•"/>
            </a:pPr>
            <a:r>
              <a:rPr lang="en-GB" sz="2400"/>
              <a:t>Areas of responsibility reflect multiple roles that researchers play in academic environments</a:t>
            </a:r>
            <a:endParaRPr/>
          </a:p>
          <a:p>
            <a:pPr indent="-91440" lvl="0" marL="91440" rtl="0" algn="l">
              <a:lnSpc>
                <a:spcPct val="90000"/>
              </a:lnSpc>
              <a:spcBef>
                <a:spcPts val="1400"/>
              </a:spcBef>
              <a:spcAft>
                <a:spcPts val="0"/>
              </a:spcAft>
              <a:buSzPts val="2400"/>
              <a:buFont typeface="Arial"/>
              <a:buChar char="•"/>
            </a:pPr>
            <a:r>
              <a:rPr lang="en-GB" sz="2400"/>
              <a:t>Responsible Conduct of Research (RCR) is a framework that brings together these different areas of responsibility</a:t>
            </a:r>
            <a:endParaRPr/>
          </a:p>
        </p:txBody>
      </p:sp>
      <p:sp>
        <p:nvSpPr>
          <p:cNvPr id="138" name="Google Shape;138;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39" name="Google Shape;139;p6"/>
          <p:cNvPicPr preferRelativeResize="0"/>
          <p:nvPr/>
        </p:nvPicPr>
        <p:blipFill rotWithShape="1">
          <a:blip r:embed="rId3">
            <a:alphaModFix/>
          </a:blip>
          <a:srcRect b="0" l="0" r="0" t="0"/>
          <a:stretch/>
        </p:blipFill>
        <p:spPr>
          <a:xfrm>
            <a:off x="7316405" y="2244926"/>
            <a:ext cx="3771984" cy="3730443"/>
          </a:xfrm>
          <a:prstGeom prst="rect">
            <a:avLst/>
          </a:prstGeom>
          <a:noFill/>
          <a:ln>
            <a:noFill/>
          </a:ln>
        </p:spPr>
      </p:pic>
      <p:sp>
        <p:nvSpPr>
          <p:cNvPr id="140" name="Google Shape;140;p6"/>
          <p:cNvSpPr txBox="1"/>
          <p:nvPr/>
        </p:nvSpPr>
        <p:spPr>
          <a:xfrm>
            <a:off x="7137344" y="6065679"/>
            <a:ext cx="532897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https://www.nap.edu/catalog/12192/on-being-a-scientist-a-guide-to-responsible-conduct-in</a:t>
            </a:r>
            <a:endParaRPr b="0" i="0" sz="1000" u="none" cap="none" strike="noStrike">
              <a:solidFill>
                <a:schemeClr val="dk1"/>
              </a:solidFill>
              <a:latin typeface="Calibri"/>
              <a:ea typeface="Calibri"/>
              <a:cs typeface="Calibri"/>
              <a:sym typeface="Calibri"/>
            </a:endParaRPr>
          </a:p>
        </p:txBody>
      </p:sp>
      <p:pic>
        <p:nvPicPr>
          <p:cNvPr id="141" name="Google Shape;141;p6"/>
          <p:cNvPicPr preferRelativeResize="0"/>
          <p:nvPr/>
        </p:nvPicPr>
        <p:blipFill rotWithShape="1">
          <a:blip r:embed="rId5">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574767" y="286603"/>
            <a:ext cx="1139081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Expectations Responsible Conduct of Research</a:t>
            </a:r>
            <a:endParaRPr b="1"/>
          </a:p>
        </p:txBody>
      </p:sp>
      <p:sp>
        <p:nvSpPr>
          <p:cNvPr id="147" name="Google Shape;147;p7"/>
          <p:cNvSpPr txBox="1"/>
          <p:nvPr>
            <p:ph idx="1" type="body"/>
          </p:nvPr>
        </p:nvSpPr>
        <p:spPr>
          <a:xfrm>
            <a:off x="799011" y="2179612"/>
            <a:ext cx="6203882" cy="4351338"/>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Font typeface="Arial"/>
              <a:buChar char="•"/>
            </a:pPr>
            <a:r>
              <a:rPr lang="en-GB" sz="2400"/>
              <a:t>RCR highlights many key areas that contribute to truly responsible research and learning environments</a:t>
            </a:r>
            <a:endParaRPr/>
          </a:p>
          <a:p>
            <a:pPr indent="-91440" lvl="0" marL="91440" rtl="0" algn="l">
              <a:lnSpc>
                <a:spcPct val="90000"/>
              </a:lnSpc>
              <a:spcBef>
                <a:spcPts val="1400"/>
              </a:spcBef>
              <a:spcAft>
                <a:spcPts val="0"/>
              </a:spcAft>
              <a:buSzPts val="2400"/>
              <a:buFont typeface="Arial"/>
              <a:buChar char="•"/>
            </a:pPr>
            <a:r>
              <a:rPr lang="en-GB" sz="2400"/>
              <a:t>While there is an expectation that researchers will engage with these areas, they must be supported by institutions, governance frameworks and national research infrastructures</a:t>
            </a:r>
            <a:endParaRPr/>
          </a:p>
          <a:p>
            <a:pPr indent="-91440" lvl="0" marL="91440" rtl="0" algn="l">
              <a:lnSpc>
                <a:spcPct val="90000"/>
              </a:lnSpc>
              <a:spcBef>
                <a:spcPts val="1400"/>
              </a:spcBef>
              <a:spcAft>
                <a:spcPts val="0"/>
              </a:spcAft>
              <a:buSzPts val="2400"/>
              <a:buFont typeface="Arial"/>
              <a:buChar char="•"/>
            </a:pPr>
            <a:r>
              <a:rPr lang="en-GB" sz="2400"/>
              <a:t>RCR is both an individual and a collective responsibility oriented towards research and societal beneficence</a:t>
            </a:r>
            <a:endParaRPr/>
          </a:p>
        </p:txBody>
      </p:sp>
      <p:sp>
        <p:nvSpPr>
          <p:cNvPr id="148" name="Google Shape;148;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49" name="Google Shape;149;p7"/>
          <p:cNvPicPr preferRelativeResize="0"/>
          <p:nvPr/>
        </p:nvPicPr>
        <p:blipFill rotWithShape="1">
          <a:blip r:embed="rId3">
            <a:alphaModFix/>
          </a:blip>
          <a:srcRect b="0" l="0" r="0" t="0"/>
          <a:stretch/>
        </p:blipFill>
        <p:spPr>
          <a:xfrm>
            <a:off x="7316405" y="2244926"/>
            <a:ext cx="3771984" cy="3730443"/>
          </a:xfrm>
          <a:prstGeom prst="rect">
            <a:avLst/>
          </a:prstGeom>
          <a:noFill/>
          <a:ln>
            <a:noFill/>
          </a:ln>
        </p:spPr>
      </p:pic>
      <p:sp>
        <p:nvSpPr>
          <p:cNvPr id="150" name="Google Shape;150;p7"/>
          <p:cNvSpPr txBox="1"/>
          <p:nvPr/>
        </p:nvSpPr>
        <p:spPr>
          <a:xfrm>
            <a:off x="7137344" y="6065679"/>
            <a:ext cx="532897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https://www.nap.edu/catalog/12192/on-being-a-scientist-a-guide-to-responsible-conduct-in</a:t>
            </a:r>
            <a:endParaRPr b="0" i="0" sz="1000" u="none" cap="none" strike="noStrike">
              <a:solidFill>
                <a:schemeClr val="dk1"/>
              </a:solidFill>
              <a:latin typeface="Calibri"/>
              <a:ea typeface="Calibri"/>
              <a:cs typeface="Calibri"/>
              <a:sym typeface="Calibri"/>
            </a:endParaRPr>
          </a:p>
        </p:txBody>
      </p:sp>
      <p:pic>
        <p:nvPicPr>
          <p:cNvPr id="151" name="Google Shape;151;p7"/>
          <p:cNvPicPr preferRelativeResize="0"/>
          <p:nvPr/>
        </p:nvPicPr>
        <p:blipFill rotWithShape="1">
          <a:blip r:embed="rId5">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Expectations in Research: More than RCR</a:t>
            </a:r>
            <a:endParaRPr b="1"/>
          </a:p>
        </p:txBody>
      </p:sp>
      <p:sp>
        <p:nvSpPr>
          <p:cNvPr id="157" name="Google Shape;157;p8"/>
          <p:cNvSpPr txBox="1"/>
          <p:nvPr>
            <p:ph idx="1" type="body"/>
          </p:nvPr>
        </p:nvSpPr>
        <p:spPr>
          <a:xfrm>
            <a:off x="825137" y="2027889"/>
            <a:ext cx="5040086" cy="4797244"/>
          </a:xfrm>
          <a:prstGeom prst="rect">
            <a:avLst/>
          </a:prstGeom>
          <a:noFill/>
          <a:ln>
            <a:noFill/>
          </a:ln>
        </p:spPr>
        <p:txBody>
          <a:bodyPr anchorCtr="0" anchor="t" bIns="45700" lIns="0" spcFirstLastPara="1" rIns="0" wrap="square" tIns="45700">
            <a:noAutofit/>
          </a:bodyPr>
          <a:lstStyle/>
          <a:p>
            <a:pPr indent="-91440" lvl="0" marL="91440" rtl="0" algn="l">
              <a:lnSpc>
                <a:spcPct val="90000"/>
              </a:lnSpc>
              <a:spcBef>
                <a:spcPts val="0"/>
              </a:spcBef>
              <a:spcAft>
                <a:spcPts val="0"/>
              </a:spcAft>
              <a:buSzPts val="2400"/>
              <a:buFont typeface="Arial"/>
              <a:buChar char="•"/>
            </a:pPr>
            <a:r>
              <a:rPr lang="en-GB" sz="2400"/>
              <a:t>Increasing scrutiny of research by public is foregrounding expectations of research</a:t>
            </a:r>
            <a:endParaRPr/>
          </a:p>
          <a:p>
            <a:pPr indent="-91440" lvl="0" marL="91440" rtl="0" algn="l">
              <a:lnSpc>
                <a:spcPct val="90000"/>
              </a:lnSpc>
              <a:spcBef>
                <a:spcPts val="1400"/>
              </a:spcBef>
              <a:spcAft>
                <a:spcPts val="0"/>
              </a:spcAft>
              <a:buSzPts val="2400"/>
              <a:buFont typeface="Arial"/>
              <a:buChar char="•"/>
            </a:pPr>
            <a:r>
              <a:rPr lang="en-GB" sz="2400"/>
              <a:t>Research is publicly funded and should be accountable to public scrutiny</a:t>
            </a:r>
            <a:endParaRPr/>
          </a:p>
          <a:p>
            <a:pPr indent="-91440" lvl="0" marL="91440" rtl="0" algn="l">
              <a:lnSpc>
                <a:spcPct val="90000"/>
              </a:lnSpc>
              <a:spcBef>
                <a:spcPts val="1400"/>
              </a:spcBef>
              <a:spcAft>
                <a:spcPts val="0"/>
              </a:spcAft>
              <a:buSzPts val="2400"/>
              <a:buFont typeface="Arial"/>
              <a:buChar char="•"/>
            </a:pPr>
            <a:r>
              <a:rPr lang="en-GB" sz="2400"/>
              <a:t>Increased science literacy  and citizen science is blurring boundaries between academia and society</a:t>
            </a:r>
            <a:endParaRPr/>
          </a:p>
          <a:p>
            <a:pPr indent="-91440" lvl="0" marL="91440" rtl="0" algn="l">
              <a:lnSpc>
                <a:spcPct val="90000"/>
              </a:lnSpc>
              <a:spcBef>
                <a:spcPts val="1400"/>
              </a:spcBef>
              <a:spcAft>
                <a:spcPts val="0"/>
              </a:spcAft>
              <a:buSzPts val="2400"/>
              <a:buFont typeface="Arial"/>
              <a:buChar char="•"/>
            </a:pPr>
            <a:r>
              <a:rPr lang="en-GB" sz="2400"/>
              <a:t>SDGs draw attention to the global nature of research and the need for global collaboration</a:t>
            </a:r>
            <a:endParaRPr/>
          </a:p>
        </p:txBody>
      </p:sp>
      <p:sp>
        <p:nvSpPr>
          <p:cNvPr id="158" name="Google Shape;158;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59" name="Google Shape;159;p8"/>
          <p:cNvPicPr preferRelativeResize="0"/>
          <p:nvPr/>
        </p:nvPicPr>
        <p:blipFill rotWithShape="1">
          <a:blip r:embed="rId3">
            <a:alphaModFix/>
          </a:blip>
          <a:srcRect b="0" l="0" r="0" t="27879"/>
          <a:stretch/>
        </p:blipFill>
        <p:spPr>
          <a:xfrm>
            <a:off x="6008914" y="2935549"/>
            <a:ext cx="6183086" cy="2981925"/>
          </a:xfrm>
          <a:prstGeom prst="rect">
            <a:avLst/>
          </a:prstGeom>
          <a:noFill/>
          <a:ln>
            <a:noFill/>
          </a:ln>
        </p:spPr>
      </p:pic>
      <p:pic>
        <p:nvPicPr>
          <p:cNvPr id="160" name="Google Shape;160;p8"/>
          <p:cNvPicPr preferRelativeResize="0"/>
          <p:nvPr/>
        </p:nvPicPr>
        <p:blipFill rotWithShape="1">
          <a:blip r:embed="rId4">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Open Science</a:t>
            </a:r>
            <a:endParaRPr b="1"/>
          </a:p>
        </p:txBody>
      </p:sp>
      <p:sp>
        <p:nvSpPr>
          <p:cNvPr id="166" name="Google Shape;166;p9"/>
          <p:cNvSpPr txBox="1"/>
          <p:nvPr>
            <p:ph idx="1" type="body"/>
          </p:nvPr>
        </p:nvSpPr>
        <p:spPr>
          <a:xfrm>
            <a:off x="608848" y="2108447"/>
            <a:ext cx="5340531" cy="4351338"/>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Font typeface="Arial"/>
              <a:buChar char="•"/>
            </a:pPr>
            <a:r>
              <a:rPr lang="en-GB" sz="2400"/>
              <a:t>The Open Science movement has emerged in response to these challenges to the research process</a:t>
            </a:r>
            <a:endParaRPr/>
          </a:p>
          <a:p>
            <a:pPr indent="-91440" lvl="0" marL="91440" rtl="0" algn="l">
              <a:lnSpc>
                <a:spcPct val="90000"/>
              </a:lnSpc>
              <a:spcBef>
                <a:spcPts val="1400"/>
              </a:spcBef>
              <a:spcAft>
                <a:spcPts val="0"/>
              </a:spcAft>
              <a:buSzPts val="2400"/>
              <a:buFont typeface="Arial"/>
              <a:buChar char="•"/>
            </a:pPr>
            <a:r>
              <a:rPr lang="en-GB" sz="2400"/>
              <a:t>Open Science is the practice of science in such a way that others can collaborate and contribute, where research data, lab notes and other research processes are freely available, under terms that enable reuse, redistribution and reproduction of the research and its underlying data and methods.</a:t>
            </a:r>
            <a:endParaRPr/>
          </a:p>
        </p:txBody>
      </p:sp>
      <p:sp>
        <p:nvSpPr>
          <p:cNvPr id="167" name="Google Shape;167;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68" name="Google Shape;168;p9"/>
          <p:cNvSpPr/>
          <p:nvPr/>
        </p:nvSpPr>
        <p:spPr>
          <a:xfrm>
            <a:off x="7069507" y="5930742"/>
            <a:ext cx="447805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https://www.fosteropenscience.eu/content/what-open-science-introduction</a:t>
            </a:r>
            <a:endParaRPr b="0" i="0" sz="1000" u="none" cap="none" strike="noStrike">
              <a:solidFill>
                <a:schemeClr val="dk1"/>
              </a:solidFill>
              <a:latin typeface="Calibri"/>
              <a:ea typeface="Calibri"/>
              <a:cs typeface="Calibri"/>
              <a:sym typeface="Calibri"/>
            </a:endParaRPr>
          </a:p>
        </p:txBody>
      </p:sp>
      <p:pic>
        <p:nvPicPr>
          <p:cNvPr id="169" name="Google Shape;169;p9"/>
          <p:cNvPicPr preferRelativeResize="0"/>
          <p:nvPr/>
        </p:nvPicPr>
        <p:blipFill rotWithShape="1">
          <a:blip r:embed="rId4">
            <a:alphaModFix/>
          </a:blip>
          <a:srcRect b="0" l="0" r="0" t="0"/>
          <a:stretch/>
        </p:blipFill>
        <p:spPr>
          <a:xfrm>
            <a:off x="5949379" y="2255769"/>
            <a:ext cx="6023482" cy="3480440"/>
          </a:xfrm>
          <a:prstGeom prst="rect">
            <a:avLst/>
          </a:prstGeom>
          <a:noFill/>
          <a:ln>
            <a:noFill/>
          </a:ln>
        </p:spPr>
      </p:pic>
      <p:pic>
        <p:nvPicPr>
          <p:cNvPr id="170" name="Google Shape;170;p9"/>
          <p:cNvPicPr preferRelativeResize="0"/>
          <p:nvPr/>
        </p:nvPicPr>
        <p:blipFill rotWithShape="1">
          <a:blip r:embed="rId5">
            <a:alphaModFix/>
          </a:blip>
          <a:srcRect b="0" l="0" r="0" t="0"/>
          <a:stretch/>
        </p:blipFill>
        <p:spPr>
          <a:xfrm>
            <a:off x="11212483" y="6459785"/>
            <a:ext cx="927716" cy="32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en-GB"/>
              <a:t>Libre not Gratis</a:t>
            </a:r>
            <a:endParaRPr b="1"/>
          </a:p>
        </p:txBody>
      </p:sp>
      <p:sp>
        <p:nvSpPr>
          <p:cNvPr id="176" name="Google Shape;176;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
        <p:nvSpPr>
          <p:cNvPr id="177" name="Google Shape;177;p10"/>
          <p:cNvSpPr txBox="1"/>
          <p:nvPr/>
        </p:nvSpPr>
        <p:spPr>
          <a:xfrm>
            <a:off x="591126" y="2076993"/>
            <a:ext cx="6593445" cy="4382791"/>
          </a:xfrm>
          <a:prstGeom prst="rect">
            <a:avLst/>
          </a:prstGeom>
          <a:noFill/>
          <a:ln>
            <a:noFill/>
          </a:ln>
        </p:spPr>
        <p:txBody>
          <a:bodyPr anchorCtr="0" anchor="t" bIns="91425" lIns="91425" spcFirstLastPara="1" rIns="91425" wrap="square" tIns="91425">
            <a:normAutofit fontScale="77500" lnSpcReduction="20000"/>
          </a:bodyPr>
          <a:lstStyle/>
          <a:p>
            <a:pPr indent="-342900" lvl="0" marL="457200" marR="0" rtl="0" algn="l">
              <a:lnSpc>
                <a:spcPct val="150000"/>
              </a:lnSpc>
              <a:spcBef>
                <a:spcPts val="0"/>
              </a:spcBef>
              <a:spcAft>
                <a:spcPts val="0"/>
              </a:spcAft>
              <a:buClr>
                <a:schemeClr val="dk2"/>
              </a:buClr>
              <a:buSzPct val="82949"/>
              <a:buFont typeface="Arial"/>
              <a:buChar char="•"/>
            </a:pPr>
            <a:r>
              <a:rPr b="0" i="0" lang="en-GB" sz="2800" u="none" cap="none" strike="noStrike">
                <a:solidFill>
                  <a:srgbClr val="3F3F3F"/>
                </a:solidFill>
                <a:latin typeface="Calibri"/>
                <a:ea typeface="Calibri"/>
                <a:cs typeface="Calibri"/>
                <a:sym typeface="Calibri"/>
              </a:rPr>
              <a:t>“Openness” in Open Science is understood as </a:t>
            </a:r>
            <a:r>
              <a:rPr b="0" i="1" lang="en-GB" sz="2800" u="none" cap="none" strike="noStrike">
                <a:solidFill>
                  <a:srgbClr val="3F3F3F"/>
                </a:solidFill>
                <a:latin typeface="Calibri"/>
                <a:ea typeface="Calibri"/>
                <a:cs typeface="Calibri"/>
                <a:sym typeface="Calibri"/>
              </a:rPr>
              <a:t>Gratis not</a:t>
            </a:r>
            <a:r>
              <a:rPr b="0" i="0" lang="en-GB" sz="2800" u="none" cap="none" strike="noStrike">
                <a:solidFill>
                  <a:srgbClr val="3F3F3F"/>
                </a:solidFill>
                <a:latin typeface="Calibri"/>
                <a:ea typeface="Calibri"/>
                <a:cs typeface="Calibri"/>
                <a:sym typeface="Calibri"/>
              </a:rPr>
              <a:t> </a:t>
            </a:r>
            <a:r>
              <a:rPr b="0" i="1" lang="en-GB" sz="2800" u="none" cap="none" strike="noStrike">
                <a:solidFill>
                  <a:srgbClr val="3F3F3F"/>
                </a:solidFill>
                <a:latin typeface="Calibri"/>
                <a:ea typeface="Calibri"/>
                <a:cs typeface="Calibri"/>
                <a:sym typeface="Calibri"/>
              </a:rPr>
              <a:t>Libre</a:t>
            </a:r>
            <a:endParaRPr b="0" i="1" sz="2800" u="none" cap="none" strike="noStrike">
              <a:solidFill>
                <a:srgbClr val="3F3F3F"/>
              </a:solidFill>
              <a:latin typeface="Calibri"/>
              <a:ea typeface="Calibri"/>
              <a:cs typeface="Calibri"/>
              <a:sym typeface="Calibri"/>
            </a:endParaRPr>
          </a:p>
          <a:p>
            <a:pPr indent="-342900" lvl="0" marL="457200" marR="0" rtl="0" algn="l">
              <a:lnSpc>
                <a:spcPct val="150000"/>
              </a:lnSpc>
              <a:spcBef>
                <a:spcPts val="0"/>
              </a:spcBef>
              <a:spcAft>
                <a:spcPts val="0"/>
              </a:spcAft>
              <a:buClr>
                <a:schemeClr val="dk2"/>
              </a:buClr>
              <a:buSzPct val="82949"/>
              <a:buFont typeface="Arial"/>
              <a:buChar char="•"/>
            </a:pPr>
            <a:r>
              <a:rPr b="0" i="0" lang="en-GB" sz="2800" u="none" cap="none" strike="noStrike">
                <a:solidFill>
                  <a:srgbClr val="3F3F3F"/>
                </a:solidFill>
                <a:latin typeface="Calibri"/>
                <a:ea typeface="Calibri"/>
                <a:cs typeface="Calibri"/>
                <a:sym typeface="Calibri"/>
              </a:rPr>
              <a:t>This is an important distinction as it draws attention to the responsibilities associated with the use of open resources</a:t>
            </a:r>
            <a:endParaRPr b="0" i="0" sz="1400" u="none" cap="none" strike="noStrike">
              <a:solidFill>
                <a:srgbClr val="000000"/>
              </a:solidFill>
              <a:latin typeface="Arial"/>
              <a:ea typeface="Arial"/>
              <a:cs typeface="Arial"/>
              <a:sym typeface="Arial"/>
            </a:endParaRPr>
          </a:p>
          <a:p>
            <a:pPr indent="-342900" lvl="0" marL="457200" marR="0" rtl="0" algn="just">
              <a:lnSpc>
                <a:spcPct val="150000"/>
              </a:lnSpc>
              <a:spcBef>
                <a:spcPts val="0"/>
              </a:spcBef>
              <a:spcAft>
                <a:spcPts val="0"/>
              </a:spcAft>
              <a:buClr>
                <a:schemeClr val="dk2"/>
              </a:buClr>
              <a:buSzPct val="82949"/>
              <a:buFont typeface="Arial"/>
              <a:buChar char="•"/>
            </a:pPr>
            <a:r>
              <a:rPr b="0" i="0" lang="en-GB" sz="2800" u="none" cap="none" strike="noStrike">
                <a:solidFill>
                  <a:srgbClr val="3F3F3F"/>
                </a:solidFill>
                <a:latin typeface="Calibri"/>
                <a:ea typeface="Calibri"/>
                <a:cs typeface="Calibri"/>
                <a:sym typeface="Calibri"/>
              </a:rPr>
              <a:t>"</a:t>
            </a:r>
            <a:r>
              <a:rPr b="1" i="0" lang="en-GB" sz="2800" u="none" cap="none" strike="noStrike">
                <a:solidFill>
                  <a:srgbClr val="3F3F3F"/>
                </a:solidFill>
                <a:latin typeface="Calibri"/>
                <a:ea typeface="Calibri"/>
                <a:cs typeface="Calibri"/>
                <a:sym typeface="Calibri"/>
              </a:rPr>
              <a:t>Free</a:t>
            </a:r>
            <a:r>
              <a:rPr b="0" i="0" lang="en-GB" sz="2800" u="none" cap="none" strike="noStrike">
                <a:solidFill>
                  <a:srgbClr val="3F3F3F"/>
                </a:solidFill>
                <a:latin typeface="Calibri"/>
                <a:ea typeface="Calibri"/>
                <a:cs typeface="Calibri"/>
                <a:sym typeface="Calibri"/>
              </a:rPr>
              <a:t>" means there is no cost, where </a:t>
            </a:r>
            <a:r>
              <a:rPr b="1" i="0" lang="en-GB" sz="2800" u="none" cap="none" strike="noStrike">
                <a:solidFill>
                  <a:srgbClr val="3F3F3F"/>
                </a:solidFill>
                <a:latin typeface="Calibri"/>
                <a:ea typeface="Calibri"/>
                <a:cs typeface="Calibri"/>
                <a:sym typeface="Calibri"/>
              </a:rPr>
              <a:t>libre</a:t>
            </a:r>
            <a:r>
              <a:rPr b="0" i="0" lang="en-GB" sz="2800" u="none" cap="none" strike="noStrike">
                <a:solidFill>
                  <a:srgbClr val="3F3F3F"/>
                </a:solidFill>
                <a:latin typeface="Calibri"/>
                <a:ea typeface="Calibri"/>
                <a:cs typeface="Calibri"/>
                <a:sym typeface="Calibri"/>
              </a:rPr>
              <a:t> means "at liberty", referring to the freedom to modify source code. </a:t>
            </a:r>
            <a:r>
              <a:rPr b="1" i="0" lang="en-GB" sz="2800" u="none" cap="none" strike="noStrike">
                <a:solidFill>
                  <a:srgbClr val="3F3F3F"/>
                </a:solidFill>
                <a:latin typeface="Calibri"/>
                <a:ea typeface="Calibri"/>
                <a:cs typeface="Calibri"/>
                <a:sym typeface="Calibri"/>
              </a:rPr>
              <a:t>Libre</a:t>
            </a:r>
            <a:r>
              <a:rPr b="0" i="0" lang="en-GB" sz="2800" u="none" cap="none" strike="noStrike">
                <a:solidFill>
                  <a:srgbClr val="3F3F3F"/>
                </a:solidFill>
                <a:latin typeface="Calibri"/>
                <a:ea typeface="Calibri"/>
                <a:cs typeface="Calibri"/>
                <a:sym typeface="Calibri"/>
              </a:rPr>
              <a:t> doesn't mean </a:t>
            </a:r>
            <a:r>
              <a:rPr b="1" i="0" lang="en-GB" sz="2800" u="none" cap="none" strike="noStrike">
                <a:solidFill>
                  <a:srgbClr val="3F3F3F"/>
                </a:solidFill>
                <a:latin typeface="Calibri"/>
                <a:ea typeface="Calibri"/>
                <a:cs typeface="Calibri"/>
                <a:sym typeface="Calibri"/>
              </a:rPr>
              <a:t>gratis</a:t>
            </a:r>
            <a:r>
              <a:rPr b="0" i="0" lang="en-GB" sz="2800" u="none" cap="none" strike="noStrike">
                <a:solidFill>
                  <a:srgbClr val="3F3F3F"/>
                </a:solidFill>
                <a:latin typeface="Calibri"/>
                <a:ea typeface="Calibri"/>
                <a:cs typeface="Calibri"/>
                <a:sym typeface="Calibri"/>
              </a:rPr>
              <a:t>. </a:t>
            </a:r>
            <a:r>
              <a:rPr b="1" i="0" lang="en-GB" sz="2800" u="none" cap="none" strike="noStrike">
                <a:solidFill>
                  <a:srgbClr val="3F3F3F"/>
                </a:solidFill>
                <a:latin typeface="Calibri"/>
                <a:ea typeface="Calibri"/>
                <a:cs typeface="Calibri"/>
                <a:sym typeface="Calibri"/>
              </a:rPr>
              <a:t>Libre</a:t>
            </a:r>
            <a:r>
              <a:rPr b="0" i="0" lang="en-GB" sz="2800" u="none" cap="none" strike="noStrike">
                <a:solidFill>
                  <a:srgbClr val="3F3F3F"/>
                </a:solidFill>
                <a:latin typeface="Calibri"/>
                <a:ea typeface="Calibri"/>
                <a:cs typeface="Calibri"/>
                <a:sym typeface="Calibri"/>
              </a:rPr>
              <a:t> can mean available. </a:t>
            </a:r>
            <a:r>
              <a:rPr b="1" i="0" lang="en-GB" sz="2800" u="none" cap="none" strike="noStrike">
                <a:solidFill>
                  <a:srgbClr val="3F3F3F"/>
                </a:solidFill>
                <a:latin typeface="Calibri"/>
                <a:ea typeface="Calibri"/>
                <a:cs typeface="Calibri"/>
                <a:sym typeface="Calibri"/>
              </a:rPr>
              <a:t>Libre</a:t>
            </a:r>
            <a:r>
              <a:rPr b="0" i="0" lang="en-GB" sz="2800" u="none" cap="none" strike="noStrike">
                <a:solidFill>
                  <a:srgbClr val="3F3F3F"/>
                </a:solidFill>
                <a:latin typeface="Calibri"/>
                <a:ea typeface="Calibri"/>
                <a:cs typeface="Calibri"/>
                <a:sym typeface="Calibri"/>
              </a:rPr>
              <a:t> can mean without restriction</a:t>
            </a:r>
            <a:endParaRPr b="0" i="0" sz="1400" u="none" cap="none" strike="noStrike">
              <a:solidFill>
                <a:srgbClr val="000000"/>
              </a:solidFill>
              <a:latin typeface="Arial"/>
              <a:ea typeface="Arial"/>
              <a:cs typeface="Arial"/>
              <a:sym typeface="Arial"/>
            </a:endParaRPr>
          </a:p>
          <a:p>
            <a:pPr indent="-228600" lvl="0" marL="457200" marR="0" rtl="0" algn="l">
              <a:lnSpc>
                <a:spcPct val="150000"/>
              </a:lnSpc>
              <a:spcBef>
                <a:spcPts val="0"/>
              </a:spcBef>
              <a:spcAft>
                <a:spcPts val="0"/>
              </a:spcAft>
              <a:buClr>
                <a:schemeClr val="dk2"/>
              </a:buClr>
              <a:buSzPct val="129031"/>
              <a:buFont typeface="Arial"/>
              <a:buNone/>
            </a:pPr>
            <a:r>
              <a:t/>
            </a:r>
            <a:endParaRPr b="0" i="0" sz="1800" u="none" cap="none" strike="noStrike">
              <a:solidFill>
                <a:schemeClr val="dk2"/>
              </a:solidFill>
              <a:latin typeface="Arial"/>
              <a:ea typeface="Arial"/>
              <a:cs typeface="Arial"/>
              <a:sym typeface="Arial"/>
            </a:endParaRPr>
          </a:p>
        </p:txBody>
      </p:sp>
      <p:pic>
        <p:nvPicPr>
          <p:cNvPr id="178" name="Google Shape;178;p10"/>
          <p:cNvPicPr preferRelativeResize="0"/>
          <p:nvPr/>
        </p:nvPicPr>
        <p:blipFill rotWithShape="1">
          <a:blip r:embed="rId3">
            <a:alphaModFix/>
          </a:blip>
          <a:srcRect b="0" l="0" r="0" t="0"/>
          <a:stretch/>
        </p:blipFill>
        <p:spPr>
          <a:xfrm>
            <a:off x="7345389" y="1870985"/>
            <a:ext cx="4755358" cy="2674889"/>
          </a:xfrm>
          <a:prstGeom prst="rect">
            <a:avLst/>
          </a:prstGeom>
          <a:noFill/>
          <a:ln>
            <a:noFill/>
          </a:ln>
        </p:spPr>
      </p:pic>
      <p:pic>
        <p:nvPicPr>
          <p:cNvPr id="179" name="Google Shape;179;p10"/>
          <p:cNvPicPr preferRelativeResize="0"/>
          <p:nvPr/>
        </p:nvPicPr>
        <p:blipFill rotWithShape="1">
          <a:blip r:embed="rId4">
            <a:alphaModFix/>
          </a:blip>
          <a:srcRect b="0" l="0" r="0" t="0"/>
          <a:stretch/>
        </p:blipFill>
        <p:spPr>
          <a:xfrm>
            <a:off x="11212483" y="6459785"/>
            <a:ext cx="927716" cy="324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2020-09-23T15:24:14Z</dcterms:created>
  <dc:creator>Louise Bezuidenhout</dc:creator>
</cp:coreProperties>
</file>