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hMavYQ2UTFNizL93yuKn+fYgMy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regular.fntdata"/><Relationship Id="rId14" Type="http://schemas.openxmlformats.org/officeDocument/2006/relationships/slide" Target="slides/slide10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Nuni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4279524d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4279524d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94279524d0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510b4e8d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510b4e8d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9510b4e8d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510b4e8d0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510b4e8d0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9510b4e8d0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510b4e8d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510b4e8d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9510b4e8d0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c86832c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c86832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53c86832c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solidFill>
          <a:srgbClr val="3F3F3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10202779" y="1"/>
            <a:ext cx="1989222" cy="103028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9"/>
          <p:cNvSpPr txBox="1"/>
          <p:nvPr>
            <p:ph type="ctrTitle"/>
          </p:nvPr>
        </p:nvSpPr>
        <p:spPr>
          <a:xfrm>
            <a:off x="565484" y="1122363"/>
            <a:ext cx="10102516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565484" y="3602038"/>
            <a:ext cx="1010251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7699" y="207964"/>
            <a:ext cx="1637628" cy="77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 rot="5400000">
            <a:off x="5906210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 rot="5400000">
            <a:off x="1176797" y="26528"/>
            <a:ext cx="5811838" cy="6489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IF ANIMADO">
  <p:cSld name="GIF ANIMAD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0"/>
            <a:ext cx="12192000" cy="62564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5326" y="1648326"/>
            <a:ext cx="3561348" cy="356134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Nuni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839788" y="457200"/>
            <a:ext cx="91945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6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/>
          <p:nvPr>
            <p:ph idx="2" type="pic"/>
          </p:nvPr>
        </p:nvSpPr>
        <p:spPr>
          <a:xfrm>
            <a:off x="5183188" y="1215189"/>
            <a:ext cx="6172200" cy="464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6260841"/>
            <a:ext cx="10335125" cy="5971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10335126" y="6260841"/>
            <a:ext cx="1856874" cy="597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b="0" i="0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233091" y="159821"/>
            <a:ext cx="1647760" cy="80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805737" cy="27596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bit.ly/2RiGZxt" TargetMode="External"/><Relationship Id="rId4" Type="http://schemas.openxmlformats.org/officeDocument/2006/relationships/hyperlink" Target="https://cutt.ly/HbKHBB4" TargetMode="External"/><Relationship Id="rId5" Type="http://schemas.openxmlformats.org/officeDocument/2006/relationships/hyperlink" Target="https://cutt.ly/jbKJWtU" TargetMode="External"/><Relationship Id="rId6" Type="http://schemas.openxmlformats.org/officeDocument/2006/relationships/hyperlink" Target="https://www.eoscsecretariat.eu" TargetMode="External"/><Relationship Id="rId7" Type="http://schemas.openxmlformats.org/officeDocument/2006/relationships/hyperlink" Target="https://www.eosc-synergy.eu" TargetMode="External"/><Relationship Id="rId8" Type="http://schemas.openxmlformats.org/officeDocument/2006/relationships/hyperlink" Target="https://www.eosc-portal.e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hyperlink" Target="https://publicdomainvectors.org/en/free-clipart/Sky-with-clouds-vector-graphics/10652.html" TargetMode="External"/><Relationship Id="rId6" Type="http://schemas.openxmlformats.org/officeDocument/2006/relationships/hyperlink" Target="https://www.science-ouverte.cnrs.fr/actualite/journee-de-leuropean-open-science-cloud-eosc-au-cnr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russels.whiterose.ac.uk/the-european-open-science-cloud-the-future-of-open-access-research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885500" y="3046296"/>
            <a:ext cx="10102500" cy="13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What is European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4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Open Science Cloud? </a:t>
            </a:r>
            <a:endParaRPr b="1" i="1"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ndera-europa.pn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668" y="6310718"/>
            <a:ext cx="762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454551" y="624356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Horizon 2020 Research and Innovation Programme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Grant Agreement # 857647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203700" y="5385861"/>
            <a:ext cx="67843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601" y="830536"/>
            <a:ext cx="3109890" cy="21722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89600" y="5385850"/>
            <a:ext cx="10494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João Mendes Moreira</a:t>
            </a:r>
            <a:endParaRPr sz="1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Head of Scientific Information</a:t>
            </a:r>
            <a:endParaRPr sz="1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Foundation for Science and Technology (FCT) </a:t>
            </a: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GB" sz="15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CCN Unit, Portugal </a:t>
            </a:r>
            <a:endParaRPr sz="15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45423" y="5494375"/>
            <a:ext cx="1838514" cy="64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Documents on EOSC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European Commission. Directory of EOSC related documents: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https://bit.ly/2RiGZxt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European Commission (2017). EOSC Declaration.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https://cutt.ly/HbKHBB4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(EOSC Declaration and its principles guiding the implementation).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European Commission (2019). Open Science Factsheet.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https://cutt.ly/jbKJWtU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(introduction to the key principles of Open Science and EU’s achievements in this domain).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Selected EOSC related initiatives and projects 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Secretariat: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https://www.eoscsecretariat.eu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(organisational body supporting EOSC Governance).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Synergy: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https://www.eosc-synergy.eu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(project website).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EOSC Portal: </a:t>
            </a: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https://www.eosc-portal.eu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(gateway to EOSC services and resources).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69" name="Google Shape;169;p7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Snapshot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Introduction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What is European Open Science Cloud (EOSC)?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Tangible benefits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Bigger picture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Learn more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 txBox="1"/>
          <p:nvPr>
            <p:ph idx="11" type="ftr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www.eosc-synergy.eu</a:t>
            </a:r>
            <a:endParaRPr/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4279524d0_0_6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94279524d0_0_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Define the European Open Science Cloud (EOSC) programme.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Explain the key benefits and challenges of the EOSC.</a:t>
            </a:r>
            <a:endParaRPr/>
          </a:p>
        </p:txBody>
      </p:sp>
      <p:sp>
        <p:nvSpPr>
          <p:cNvPr id="109" name="Google Shape;109;g94279524d0_0_6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i="0" lang="en-GB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r>
              <a:rPr b="0" i="0" lang="en-GB" sz="3600" u="none" cap="none" strike="noStrik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838200" y="1573594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495800" y="3141710"/>
            <a:ext cx="1918952" cy="96591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rgbClr val="2989A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752" y="2363858"/>
            <a:ext cx="5501717" cy="25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290193"/>
            <a:ext cx="3310157" cy="470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>
            <p:ph idx="11" type="ftr"/>
          </p:nvPr>
        </p:nvSpPr>
        <p:spPr>
          <a:xfrm>
            <a:off x="0" y="6310300"/>
            <a:ext cx="10252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sources: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https://publicdomainvectors.org/en/free-clipart/Sky-with-clouds-vector-graphics/10652.html</a:t>
            </a:r>
            <a:r>
              <a:rPr lang="en-GB"/>
              <a:t>,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https://www.science-ouverte.cnrs.fr/actualite/journee-de-leuropean-open-science-cloud-eosc-au-cnrs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838200" y="365125"/>
            <a:ext cx="92683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What is European Open Science Cloud (EOSC)?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>
            <p:ph idx="12" type="sldNum"/>
          </p:nvPr>
        </p:nvSpPr>
        <p:spPr>
          <a:xfrm>
            <a:off x="10503568" y="6356350"/>
            <a:ext cx="8502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838200" y="1661442"/>
            <a:ext cx="5090026" cy="4224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495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Programme funded by the European Commission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40 countries involved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Reaches 1.7 million European researchers and 70 million students and professionals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Offers virtual environment with open and seamless services for research data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90"/>
              <a:buFont typeface="Calibri"/>
              <a:buChar char="•"/>
            </a:pPr>
            <a:r>
              <a:rPr lang="en-GB" sz="2690">
                <a:latin typeface="Calibri"/>
                <a:ea typeface="Calibri"/>
                <a:cs typeface="Calibri"/>
                <a:sym typeface="Calibri"/>
              </a:rPr>
              <a:t>A range of projects running to help overcome existing challenges to EOSC</a:t>
            </a:r>
            <a:br>
              <a:rPr lang="en-GB" sz="2690">
                <a:latin typeface="Calibri"/>
                <a:ea typeface="Calibri"/>
                <a:cs typeface="Calibri"/>
                <a:sym typeface="Calibri"/>
              </a:rPr>
            </a:br>
            <a:endParaRPr sz="26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28" name="Google Shape;128;p4"/>
          <p:cNvSpPr txBox="1"/>
          <p:nvPr>
            <p:ph idx="11" type="ftr"/>
          </p:nvPr>
        </p:nvSpPr>
        <p:spPr>
          <a:xfrm>
            <a:off x="0" y="6310312"/>
            <a:ext cx="822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https://brussels.whiterose.ac.uk/the-european-open-science-cloud-the-future-of-open-access-research/</a:t>
            </a:r>
            <a:r>
              <a:rPr lang="en-GB"/>
              <a:t> </a:t>
            </a:r>
            <a:endParaRPr/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8226" y="1504145"/>
            <a:ext cx="5715000" cy="43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510b4e8d0_0_0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Tangible benefits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9510b4e8d0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As a one-stop-shop, EOSC will enable researchers to manage data along the research life cycle and work with data in an integrated and simplified way.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Use and reuse of cross-disciplinary data will be more effective.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Researchers will be able to run simulations and perform experiments through a web interface.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EOSC supports the principles of Open Science, where researchers can build on existing data, and create new data.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9510b4e8d0_0_0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510b4e8d0_0_7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en-GB"/>
              <a:t> </a:t>
            </a:r>
            <a:endParaRPr/>
          </a:p>
        </p:txBody>
      </p:sp>
      <p:sp>
        <p:nvSpPr>
          <p:cNvPr id="144" name="Google Shape;144;g9510b4e8d0_0_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Key challenge is to convince service providers to align their services with EOSC.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Adjusting and adapting existing services means more investment and resources will be needed.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EOSC also means researchers will do research in different ways.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To make use of EOSC, researchers will need to train themselves and be encouraged to use the services as part of routine. </a:t>
            </a:r>
            <a:endParaRPr sz="2600"/>
          </a:p>
        </p:txBody>
      </p:sp>
      <p:sp>
        <p:nvSpPr>
          <p:cNvPr id="145" name="Google Shape;145;g9510b4e8d0_0_7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510b4e8d0_0_14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Bigger picture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9510b4e8d0_0_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Research data and related services will support building the 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European data economy.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EU member states are working hard to take this opportunity and be able to compete with other countries.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To be successful, EOSC needs to be straightforward and deliver value to the end user.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•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EOSC is to become a seamless and integrated set of infrastructures and services for better science; easy to use and free for all researchers and relevant stakeholders.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9510b4e8d0_0_14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3c86832c7_0_0"/>
          <p:cNvSpPr txBox="1"/>
          <p:nvPr>
            <p:ph type="title"/>
          </p:nvPr>
        </p:nvSpPr>
        <p:spPr>
          <a:xfrm>
            <a:off x="838200" y="365125"/>
            <a:ext cx="9268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Summary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53c86832c7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EOSC o</a:t>
            </a: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ffers a virtual environment with open and seamless services for research data.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It will benefit researchers by: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Enabling them to manage data along the research life cycle and work with data in an integrated and simplified way.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Enabling them to run simulations and perform experiments through a web interface.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Enabling them to build on existing data, and create new data.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Making a more effective use and reuse of cross-disciplinary data.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GB" sz="2600">
                <a:latin typeface="Calibri"/>
                <a:ea typeface="Calibri"/>
                <a:cs typeface="Calibri"/>
                <a:sym typeface="Calibri"/>
              </a:rPr>
              <a:t>The new European data economy is expected to increase national budgets and boost economies.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53c86832c7_0_0"/>
          <p:cNvSpPr txBox="1"/>
          <p:nvPr>
            <p:ph idx="12" type="sldNum"/>
          </p:nvPr>
        </p:nvSpPr>
        <p:spPr>
          <a:xfrm>
            <a:off x="10503568" y="6356350"/>
            <a:ext cx="850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2019-10-03T10:38:56Z</dcterms:created>
  <dc:creator>Iulia Popescu</dc:creator>
</cp:coreProperties>
</file>