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h/t9E1GMsuHthru5Zi8dfavNds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/>
          <p:nvPr>
            <p:ph idx="1" type="body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p1:notes"/>
          <p:cNvSpPr/>
          <p:nvPr>
            <p:ph idx="2" type="sldImg"/>
          </p:nvPr>
        </p:nvSpPr>
        <p:spPr>
          <a:xfrm>
            <a:off x="373063" y="1233488"/>
            <a:ext cx="5922962" cy="33321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:notes"/>
          <p:cNvSpPr/>
          <p:nvPr>
            <p:ph idx="2" type="sldImg"/>
          </p:nvPr>
        </p:nvSpPr>
        <p:spPr>
          <a:xfrm>
            <a:off x="373063" y="1233488"/>
            <a:ext cx="5922962" cy="33321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16:notes"/>
          <p:cNvSpPr txBox="1"/>
          <p:nvPr>
            <p:ph idx="1" type="body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p16:notes"/>
          <p:cNvSpPr txBox="1"/>
          <p:nvPr>
            <p:ph idx="12" type="sldNum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" name="Google Shape;5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" name="Google Shape;61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0" name="Google Shape;80;p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" name="Google Shape;90;p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:notes"/>
          <p:cNvSpPr/>
          <p:nvPr>
            <p:ph idx="2" type="sldImg"/>
          </p:nvPr>
        </p:nvSpPr>
        <p:spPr>
          <a:xfrm>
            <a:off x="373063" y="1233488"/>
            <a:ext cx="5922962" cy="33321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9:notes"/>
          <p:cNvSpPr txBox="1"/>
          <p:nvPr>
            <p:ph idx="1" type="body"/>
          </p:nvPr>
        </p:nvSpPr>
        <p:spPr>
          <a:xfrm>
            <a:off x="666909" y="4751219"/>
            <a:ext cx="5335200" cy="38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9:notes"/>
          <p:cNvSpPr txBox="1"/>
          <p:nvPr>
            <p:ph idx="12" type="sldNum"/>
          </p:nvPr>
        </p:nvSpPr>
        <p:spPr>
          <a:xfrm>
            <a:off x="3777607" y="9377317"/>
            <a:ext cx="28899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" name="Google Shape;118;p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/>
          <p:nvPr>
            <p:ph type="ctrTitle"/>
          </p:nvPr>
        </p:nvSpPr>
        <p:spPr>
          <a:xfrm>
            <a:off x="173620" y="2661530"/>
            <a:ext cx="11903366" cy="19740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0A7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" type="subTitle"/>
          </p:nvPr>
        </p:nvSpPr>
        <p:spPr>
          <a:xfrm>
            <a:off x="173620" y="5069711"/>
            <a:ext cx="11903366" cy="13120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3"/>
          <p:cNvSpPr txBox="1"/>
          <p:nvPr>
            <p:ph idx="10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" name="Google Shape;21;p23"/>
          <p:cNvSpPr txBox="1"/>
          <p:nvPr>
            <p:ph idx="11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 b="0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Big 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 txBox="1"/>
          <p:nvPr>
            <p:ph type="title"/>
          </p:nvPr>
        </p:nvSpPr>
        <p:spPr>
          <a:xfrm>
            <a:off x="831851" y="675699"/>
            <a:ext cx="10515600" cy="59728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0A7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0" type="dt"/>
          </p:nvPr>
        </p:nvSpPr>
        <p:spPr>
          <a:xfrm>
            <a:off x="10742763" y="6518754"/>
            <a:ext cx="13342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11" type="ftr"/>
          </p:nvPr>
        </p:nvSpPr>
        <p:spPr>
          <a:xfrm>
            <a:off x="1140124" y="6526063"/>
            <a:ext cx="94761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2"/>
          <p:cNvSpPr txBox="1"/>
          <p:nvPr>
            <p:ph idx="12" type="sldNum"/>
          </p:nvPr>
        </p:nvSpPr>
        <p:spPr>
          <a:xfrm>
            <a:off x="30196" y="6526063"/>
            <a:ext cx="981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" name="Google Shape;27;p22"/>
          <p:cNvSpPr txBox="1"/>
          <p:nvPr>
            <p:ph idx="1" type="body"/>
          </p:nvPr>
        </p:nvSpPr>
        <p:spPr>
          <a:xfrm>
            <a:off x="838200" y="1425388"/>
            <a:ext cx="10515600" cy="4751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/>
          <p:nvPr>
            <p:ph type="title"/>
          </p:nvPr>
        </p:nvSpPr>
        <p:spPr>
          <a:xfrm>
            <a:off x="609600" y="440749"/>
            <a:ext cx="11151029" cy="683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0" type="dt"/>
          </p:nvPr>
        </p:nvSpPr>
        <p:spPr>
          <a:xfrm>
            <a:off x="10742763" y="6518754"/>
            <a:ext cx="13342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1" type="ftr"/>
          </p:nvPr>
        </p:nvSpPr>
        <p:spPr>
          <a:xfrm>
            <a:off x="1140124" y="6526063"/>
            <a:ext cx="94761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2" type="sldNum"/>
          </p:nvPr>
        </p:nvSpPr>
        <p:spPr>
          <a:xfrm>
            <a:off x="30196" y="6526063"/>
            <a:ext cx="981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with caption">
  <p:cSld name="Image with ca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0A7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/>
          <p:nvPr>
            <p:ph idx="2" type="pic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10742763" y="6518754"/>
            <a:ext cx="13342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1140124" y="6526063"/>
            <a:ext cx="94761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30196" y="6526063"/>
            <a:ext cx="981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0" name="Google Shape;40;p25"/>
          <p:cNvSpPr txBox="1"/>
          <p:nvPr>
            <p:ph idx="1" type="body"/>
          </p:nvPr>
        </p:nvSpPr>
        <p:spPr>
          <a:xfrm>
            <a:off x="839788" y="2226180"/>
            <a:ext cx="3932237" cy="3950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/>
            </a:lvl1pPr>
            <a:lvl2pPr indent="-3175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/>
            </a:lvl2pPr>
            <a:lvl3pPr indent="-3175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/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0A7"/>
              </a:buClr>
              <a:buSzPts val="3600"/>
              <a:buFont typeface="Calibri"/>
              <a:buNone/>
              <a:defRPr b="0" i="0" sz="3600" u="none" cap="none" strike="noStrike">
                <a:solidFill>
                  <a:srgbClr val="4470A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0" type="dt"/>
          </p:nvPr>
        </p:nvSpPr>
        <p:spPr>
          <a:xfrm>
            <a:off x="10742763" y="6518754"/>
            <a:ext cx="13342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1140124" y="6526063"/>
            <a:ext cx="94761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30196" y="6526063"/>
            <a:ext cx="981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hyperlink" Target="https://www.slideshare.net/sjDCC/what-it-means-to-be-fair?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hyperlink" Target="https://www.slideshare.net/sjDCC/rdm-skill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hyperlink" Target="http://doi.org/10.5281/zenodo.3474789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hyperlink" Target="http://doi.org/10.5281/zenodo.2669150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i.org/10.1787/e08aa3bb-en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hyperlink" Target="https://www.slideshare.net/sjDCC/rdm-skills" TargetMode="External"/><Relationship Id="rId5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oi.org/10.18352/lq.10282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"/>
          <p:cNvSpPr txBox="1"/>
          <p:nvPr>
            <p:ph type="ctrTitle"/>
          </p:nvPr>
        </p:nvSpPr>
        <p:spPr>
          <a:xfrm>
            <a:off x="173620" y="2327305"/>
            <a:ext cx="119034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0A7"/>
              </a:buClr>
              <a:buSzPts val="3600"/>
              <a:buFont typeface="Calibri"/>
              <a:buNone/>
            </a:pPr>
            <a:br>
              <a:rPr lang="en-GB"/>
            </a:br>
            <a:r>
              <a:rPr lang="en-GB"/>
              <a:t>The Role of Data Stewards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0A7"/>
              </a:buClr>
              <a:buSzPts val="3600"/>
              <a:buFont typeface="Calibri"/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46" name="Google Shape;46;p1"/>
          <p:cNvSpPr txBox="1"/>
          <p:nvPr>
            <p:ph idx="1" type="subTitle"/>
          </p:nvPr>
        </p:nvSpPr>
        <p:spPr>
          <a:xfrm>
            <a:off x="173620" y="4831938"/>
            <a:ext cx="11903366" cy="13120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en-GB"/>
              <a:t>FAIRsFAIR, EOSC-Synergy </a:t>
            </a:r>
            <a:r>
              <a:rPr b="1" lang="en-GB"/>
              <a:t>Data Steward Training</a:t>
            </a:r>
            <a:endParaRPr b="1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/>
              <a:t>Joy Davidson, Digital Curation Centre and FAIRsFAIR project.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/>
              <a:t>Gratefully acknowledging reuse of slides from FAIRsFAIR colleagues Angus Whyte, Patricia Herterich and Marjan Grootveld.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http://mirrors.creativecommons.org/presskit/buttons/88x31/png/by.png" id="47" name="Google Shape;4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56933" y="4169972"/>
            <a:ext cx="1403302" cy="45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/>
          <p:nvPr>
            <p:ph idx="4294967295" type="sldNum"/>
          </p:nvPr>
        </p:nvSpPr>
        <p:spPr>
          <a:xfrm>
            <a:off x="30196" y="6526063"/>
            <a:ext cx="981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9" name="Google Shape;129;p16"/>
          <p:cNvPicPr preferRelativeResize="0"/>
          <p:nvPr/>
        </p:nvPicPr>
        <p:blipFill rotWithShape="1">
          <a:blip r:embed="rId3">
            <a:alphaModFix/>
          </a:blip>
          <a:srcRect b="8965" l="0" r="1469" t="16091"/>
          <a:stretch/>
        </p:blipFill>
        <p:spPr>
          <a:xfrm>
            <a:off x="725714" y="1465943"/>
            <a:ext cx="9056915" cy="493394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/>
          <p:nvPr/>
        </p:nvSpPr>
        <p:spPr>
          <a:xfrm>
            <a:off x="5399360" y="6153665"/>
            <a:ext cx="652935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from ‘What it means to be FAIR’, Sarah Jones </a:t>
            </a:r>
            <a:r>
              <a:rPr b="0" i="0" lang="en-GB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https://www.slideshare.net/sjDCC/what-it-means-to-be-fair?</a:t>
            </a: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6"/>
          <p:cNvSpPr txBox="1"/>
          <p:nvPr/>
        </p:nvSpPr>
        <p:spPr>
          <a:xfrm>
            <a:off x="521182" y="805555"/>
            <a:ext cx="10515600" cy="59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Focus on the basics first and build from there</a:t>
            </a:r>
            <a:endParaRPr b="0" i="0" sz="3600" u="none" cap="none" strike="noStrik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"/>
          <p:cNvSpPr txBox="1"/>
          <p:nvPr>
            <p:ph idx="4294967295" type="sldNum"/>
          </p:nvPr>
        </p:nvSpPr>
        <p:spPr>
          <a:xfrm>
            <a:off x="30196" y="6526063"/>
            <a:ext cx="98197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4"/>
          <p:cNvPicPr preferRelativeResize="0"/>
          <p:nvPr/>
        </p:nvPicPr>
        <p:blipFill rotWithShape="1">
          <a:blip r:embed="rId3">
            <a:alphaModFix/>
          </a:blip>
          <a:srcRect b="8696" l="0" r="2689" t="23091"/>
          <a:stretch/>
        </p:blipFill>
        <p:spPr>
          <a:xfrm>
            <a:off x="1012169" y="1407885"/>
            <a:ext cx="8853699" cy="465939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4"/>
          <p:cNvSpPr/>
          <p:nvPr/>
        </p:nvSpPr>
        <p:spPr>
          <a:xfrm>
            <a:off x="6766887" y="6067281"/>
            <a:ext cx="477727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from ‘RDM Skills’, Sarah Jones </a:t>
            </a:r>
            <a:r>
              <a:rPr b="0" i="0" lang="en-GB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https://www.slideshare.net/sjDCC/rdm-skills</a:t>
            </a: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88254" y="176163"/>
            <a:ext cx="9380536" cy="18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0A7"/>
              </a:buClr>
              <a:buSzPts val="3600"/>
              <a:buFont typeface="Calibri"/>
              <a:buNone/>
            </a:pPr>
            <a:r>
              <a:rPr b="1" i="0" lang="en-GB" sz="3600" u="none" cap="none" strike="noStrike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Where do Data Stewards fit into the landscape? </a:t>
            </a:r>
            <a:endParaRPr b="0" i="0" sz="3600" u="none" cap="none" strike="noStrike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4232844" y="3280185"/>
            <a:ext cx="1785258" cy="595086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30196" y="6526063"/>
            <a:ext cx="981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" name="Google Shape;64;p5"/>
          <p:cNvSpPr txBox="1"/>
          <p:nvPr>
            <p:ph idx="1" type="body"/>
          </p:nvPr>
        </p:nvSpPr>
        <p:spPr>
          <a:xfrm>
            <a:off x="359229" y="1575925"/>
            <a:ext cx="4865914" cy="43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GB"/>
              <a:t>No single model for how these roles are situated in institutions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Some focus on policy, others on infrastructure, or research</a:t>
            </a:r>
            <a:endParaRPr/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Can be embedded or generic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5" name="Google Shape;6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000" y="241533"/>
            <a:ext cx="6363825" cy="587383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"/>
          <p:cNvSpPr txBox="1"/>
          <p:nvPr/>
        </p:nvSpPr>
        <p:spPr>
          <a:xfrm>
            <a:off x="259323" y="5903236"/>
            <a:ext cx="11569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ZonMW/ ELIXIR: Scholtens, S., Jetten, M., Böhmer, J., Staiger, Ch.,Slouwerhof, I., Van der Geest, M. &amp; Van Gelder, C.W.G. (2019, October 3). Final report: Towards FAIR data steward as profession for the lifesciences.Report of a ZonMw funded collaborative approach built on existing expertise.</a:t>
            </a:r>
            <a:r>
              <a:rPr b="0" i="0" lang="en-GB" sz="1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http://doi.org/10.5281/zenodo.3474789</a:t>
            </a:r>
            <a:r>
              <a:rPr b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 txBox="1"/>
          <p:nvPr/>
        </p:nvSpPr>
        <p:spPr>
          <a:xfrm>
            <a:off x="148772" y="768032"/>
            <a:ext cx="10515600" cy="59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0A7"/>
              </a:buClr>
              <a:buSzPts val="3600"/>
              <a:buFont typeface="Calibri"/>
              <a:buNone/>
            </a:pPr>
            <a:r>
              <a:rPr b="0" i="0" lang="en-GB" sz="3600" u="none" cap="none" strike="noStrike">
                <a:solidFill>
                  <a:srgbClr val="4470A7"/>
                </a:solidFill>
                <a:latin typeface="Calibri"/>
                <a:ea typeface="Calibri"/>
                <a:cs typeface="Calibri"/>
                <a:sym typeface="Calibri"/>
              </a:rPr>
              <a:t>Pointers from the Dutch Landscape</a:t>
            </a:r>
            <a:endParaRPr b="0" i="0" sz="3600" u="none" cap="none" strike="noStrike">
              <a:solidFill>
                <a:srgbClr val="4470A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6"/>
          <p:cNvSpPr/>
          <p:nvPr/>
        </p:nvSpPr>
        <p:spPr>
          <a:xfrm>
            <a:off x="447205" y="597315"/>
            <a:ext cx="5442857" cy="5847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Generic data steward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central support service or at faculty level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helps researchers with all kinds of data related questions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supplies information and training with regard to policy requirements and guidelines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helps to draw up data management plans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Embedded data steward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directly involved with research being carried out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familiar with the specific needs of fellow researchers within the relevant domain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GB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translates generic data policy so it can be practically implemented.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b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lh4.googleusercontent.com/aBAS0YkFwGsu3MHKTvEutqrOCNKyh_A0vMiOeqTWxt9QO4ThYVyJcp3OsauM7KDKcKIJh1Uibpxrmd7-TwEiQ6zlQD4KmnkJ1eB7gY1y-78PVfmcazjQrCoyZztw4DJJfOunEBY" id="74" name="Google Shape;7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0063" y="998935"/>
            <a:ext cx="5085474" cy="465134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6"/>
          <p:cNvSpPr/>
          <p:nvPr/>
        </p:nvSpPr>
        <p:spPr>
          <a:xfrm>
            <a:off x="229490" y="5921879"/>
            <a:ext cx="1175931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Verheul, I., Imming, M., Ringersma, J., Mordant, A., Ploeg, J. van der, &amp; Pronk, M. (2019, May 6). Data Stewardship on the map: A study of tasks and roles in Dutch research institutes. Zenodo. </a:t>
            </a:r>
            <a:r>
              <a:rPr b="0" i="0" lang="en-GB" sz="1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http://doi.org/10.5281/zenodo.2669150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"/>
          <p:cNvSpPr/>
          <p:nvPr/>
        </p:nvSpPr>
        <p:spPr>
          <a:xfrm>
            <a:off x="4345659" y="367371"/>
            <a:ext cx="779691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4470A7"/>
                </a:solidFill>
                <a:latin typeface="Calibri"/>
                <a:ea typeface="Calibri"/>
                <a:cs typeface="Calibri"/>
                <a:sym typeface="Calibri"/>
              </a:rPr>
              <a:t>Tasks and roles in Dutch research institutes</a:t>
            </a:r>
            <a:b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"/>
          <p:cNvSpPr txBox="1"/>
          <p:nvPr>
            <p:ph type="title"/>
          </p:nvPr>
        </p:nvSpPr>
        <p:spPr>
          <a:xfrm>
            <a:off x="831851" y="675699"/>
            <a:ext cx="10515600" cy="59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/>
              <a:t>Stewardship - overlapping roles and responsibilities</a:t>
            </a:r>
            <a:endParaRPr/>
          </a:p>
        </p:txBody>
      </p:sp>
      <p:sp>
        <p:nvSpPr>
          <p:cNvPr id="83" name="Google Shape;83;p7"/>
          <p:cNvSpPr txBox="1"/>
          <p:nvPr>
            <p:ph idx="12" type="sldNum"/>
          </p:nvPr>
        </p:nvSpPr>
        <p:spPr>
          <a:xfrm>
            <a:off x="30196" y="6526063"/>
            <a:ext cx="981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" name="Google Shape;84;p7"/>
          <p:cNvSpPr txBox="1"/>
          <p:nvPr>
            <p:ph idx="1" type="body"/>
          </p:nvPr>
        </p:nvSpPr>
        <p:spPr>
          <a:xfrm>
            <a:off x="673100" y="1334056"/>
            <a:ext cx="5843814" cy="47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Data steward as intermediary role </a:t>
            </a:r>
            <a:endParaRPr/>
          </a:p>
          <a:p>
            <a:pPr indent="-279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Often first point of contact for researchers to get help</a:t>
            </a:r>
            <a:endParaRPr/>
          </a:p>
          <a:p>
            <a:pPr indent="-279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Some roles moving toward more research and technical aspects</a:t>
            </a:r>
            <a:endParaRPr/>
          </a:p>
        </p:txBody>
      </p:sp>
      <p:sp>
        <p:nvSpPr>
          <p:cNvPr id="85" name="Google Shape;85;p7"/>
          <p:cNvSpPr txBox="1"/>
          <p:nvPr>
            <p:ph idx="1" type="body"/>
          </p:nvPr>
        </p:nvSpPr>
        <p:spPr>
          <a:xfrm>
            <a:off x="673100" y="5765863"/>
            <a:ext cx="7498443" cy="7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GB" sz="1200"/>
              <a:t>Figure 3 from OECD (2020), "Building digital workforce capacity and skills for data-intensive science", OECD Science, Technology and Industry Policy Papers, No. 90, OECD Publishing, Paris, </a:t>
            </a:r>
            <a:r>
              <a:rPr lang="en-GB" sz="1200" u="sng">
                <a:solidFill>
                  <a:schemeClr val="hlink"/>
                </a:solidFill>
                <a:hlinkClick r:id="rId3"/>
              </a:rPr>
              <a:t>https://doi.org/10.1787/e08aa3bb-en</a:t>
            </a:r>
            <a:r>
              <a:rPr lang="en-GB" sz="1200"/>
              <a:t> </a:t>
            </a:r>
            <a:endParaRPr sz="1200"/>
          </a:p>
        </p:txBody>
      </p:sp>
      <p:pic>
        <p:nvPicPr>
          <p:cNvPr id="86" name="Google Shape;8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8436" y="1425400"/>
            <a:ext cx="5109015" cy="406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 txBox="1"/>
          <p:nvPr>
            <p:ph type="title"/>
          </p:nvPr>
        </p:nvSpPr>
        <p:spPr>
          <a:xfrm>
            <a:off x="831851" y="675699"/>
            <a:ext cx="10515600" cy="59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/>
              <a:t>What is a Research Software Engineer?</a:t>
            </a:r>
            <a:endParaRPr/>
          </a:p>
        </p:txBody>
      </p:sp>
      <p:sp>
        <p:nvSpPr>
          <p:cNvPr id="93" name="Google Shape;93;p8"/>
          <p:cNvSpPr txBox="1"/>
          <p:nvPr>
            <p:ph idx="12" type="sldNum"/>
          </p:nvPr>
        </p:nvSpPr>
        <p:spPr>
          <a:xfrm>
            <a:off x="30196" y="6526063"/>
            <a:ext cx="981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" name="Google Shape;94;p8"/>
          <p:cNvSpPr txBox="1"/>
          <p:nvPr>
            <p:ph idx="1" type="body"/>
          </p:nvPr>
        </p:nvSpPr>
        <p:spPr>
          <a:xfrm>
            <a:off x="838200" y="1425388"/>
            <a:ext cx="10515600" cy="47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i="1" lang="en-GB"/>
              <a:t>“A Research Software Engineer (RSE) combines professional software engineering expertise with an intimate understanding of research.”</a:t>
            </a:r>
            <a:endParaRPr i="1"/>
          </a:p>
        </p:txBody>
      </p:sp>
      <p:pic>
        <p:nvPicPr>
          <p:cNvPr id="95" name="Google Shape;9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6450" y="2437300"/>
            <a:ext cx="7964675" cy="384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 txBox="1"/>
          <p:nvPr>
            <p:ph idx="4294967295" type="sldNum"/>
          </p:nvPr>
        </p:nvSpPr>
        <p:spPr>
          <a:xfrm>
            <a:off x="30196" y="6526063"/>
            <a:ext cx="981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2" name="Google Shape;102;p9"/>
          <p:cNvPicPr preferRelativeResize="0"/>
          <p:nvPr/>
        </p:nvPicPr>
        <p:blipFill rotWithShape="1">
          <a:blip r:embed="rId3">
            <a:alphaModFix/>
          </a:blip>
          <a:srcRect b="8458" l="0" r="2445" t="-1111"/>
          <a:stretch/>
        </p:blipFill>
        <p:spPr>
          <a:xfrm>
            <a:off x="30196" y="2046514"/>
            <a:ext cx="6001237" cy="427214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9"/>
          <p:cNvSpPr/>
          <p:nvPr/>
        </p:nvSpPr>
        <p:spPr>
          <a:xfrm>
            <a:off x="6742174" y="5956070"/>
            <a:ext cx="47772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from ‘RDM Skills’, Sarah Jones </a:t>
            </a:r>
            <a:r>
              <a:rPr b="0" i="0" lang="en-GB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https://www.slideshare.net/sjDCC/rdm-skills</a:t>
            </a:r>
            <a:r>
              <a:rPr b="0" i="0" lang="en-GB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9"/>
          <p:cNvPicPr preferRelativeResize="0"/>
          <p:nvPr/>
        </p:nvPicPr>
        <p:blipFill rotWithShape="1">
          <a:blip r:embed="rId5">
            <a:alphaModFix/>
          </a:blip>
          <a:srcRect b="8473" l="0" r="1671" t="0"/>
          <a:stretch/>
        </p:blipFill>
        <p:spPr>
          <a:xfrm>
            <a:off x="5871775" y="391886"/>
            <a:ext cx="5841253" cy="398068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9"/>
          <p:cNvSpPr txBox="1"/>
          <p:nvPr/>
        </p:nvSpPr>
        <p:spPr>
          <a:xfrm>
            <a:off x="201821" y="750708"/>
            <a:ext cx="565798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No single blueprint for data stewardship provision</a:t>
            </a:r>
            <a:endParaRPr b="0" i="0" sz="3600" u="none" cap="none" strike="noStrike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"/>
          <p:cNvSpPr txBox="1"/>
          <p:nvPr>
            <p:ph idx="12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69679" y="446241"/>
            <a:ext cx="5882355" cy="5765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9992" y="912360"/>
            <a:ext cx="6136095" cy="339928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0"/>
          <p:cNvSpPr/>
          <p:nvPr/>
        </p:nvSpPr>
        <p:spPr>
          <a:xfrm>
            <a:off x="406400" y="6015693"/>
            <a:ext cx="6096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https://www.openaire.eu/blogs/setting-up-a-data-stewardship-programme-an-institutional-perspective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0"/>
          <p:cNvSpPr txBox="1"/>
          <p:nvPr/>
        </p:nvSpPr>
        <p:spPr>
          <a:xfrm>
            <a:off x="406400" y="4455885"/>
            <a:ext cx="52396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GB" sz="3600" u="none" cap="none" strike="noStrik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TU Delft example</a:t>
            </a:r>
            <a:endParaRPr b="0" i="0" sz="3600" u="none" cap="none" strike="noStrik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"/>
          <p:cNvSpPr txBox="1"/>
          <p:nvPr>
            <p:ph type="title"/>
          </p:nvPr>
        </p:nvSpPr>
        <p:spPr>
          <a:xfrm>
            <a:off x="521146" y="1026088"/>
            <a:ext cx="10515600" cy="59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/>
              <a:t>Currently, role largely depends on needs of employer</a:t>
            </a:r>
            <a:endParaRPr/>
          </a:p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30196" y="6526063"/>
            <a:ext cx="9819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2" name="Google Shape;122;p11"/>
          <p:cNvSpPr/>
          <p:nvPr/>
        </p:nvSpPr>
        <p:spPr>
          <a:xfrm>
            <a:off x="831851" y="1922038"/>
            <a:ext cx="10076818" cy="4788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71 UK job adverts relating to open research scholarly communications services were collected. In title or description: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Open Access, Repository (-ies), Research Data Manager, Scholarly Communications, Research Publications, Research Services, Research Support, and Research.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Defined subfields: Open Access, Repositories, RDM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GB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Common for the RDM role to be advertised in connection with one of the other two roles, (i.e. open access or repository manager)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Pontika, N., 2019. Roles and jobs in the open research scholarly communications environment: analysing job descriptions to predict future trends. LIBER Quarterly, 29(1), pp.1–20. DOI: </a:t>
            </a:r>
            <a:r>
              <a:rPr b="0" i="0" lang="en-GB" sz="1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http://doi.org/10.18352/lq.10282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ster slide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Joy Davidson</dc:creator>
</cp:coreProperties>
</file>