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firstSlideNum="0" strictFirstAndLastChars="0" saveSubsetFonts="1" showSpecialPlsOnTitleSld="0">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Lst>
  <p:sldSz cy="6858000" cx="12192000"/>
  <p:notesSz cx="6858000" cy="9144000"/>
  <p:embeddedFontLst>
    <p:embeddedFont>
      <p:font typeface="Nunito SemiBold"/>
      <p:regular r:id="rId28"/>
      <p:bold r:id="rId29"/>
      <p:italic r:id="rId30"/>
      <p:boldItalic r:id="rId31"/>
    </p:embeddedFont>
    <p:embeddedFont>
      <p:font typeface="Nunito"/>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6" roundtripDataSignature="AMtx7miMZ7/rXBdG4MU7GvazHGea0Z0bS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font" Target="fonts/NunitoSemiBold-regular.fntdata"/><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NunitoSemiBold-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NunitoSemiBold-boldItalic.fntdata"/><Relationship Id="rId30" Type="http://schemas.openxmlformats.org/officeDocument/2006/relationships/font" Target="fonts/NunitoSemiBold-italic.fntdata"/><Relationship Id="rId11" Type="http://schemas.openxmlformats.org/officeDocument/2006/relationships/slide" Target="slides/slide7.xml"/><Relationship Id="rId33" Type="http://schemas.openxmlformats.org/officeDocument/2006/relationships/font" Target="fonts/Nunito-bold.fntdata"/><Relationship Id="rId10" Type="http://schemas.openxmlformats.org/officeDocument/2006/relationships/slide" Target="slides/slide6.xml"/><Relationship Id="rId32" Type="http://schemas.openxmlformats.org/officeDocument/2006/relationships/font" Target="fonts/Nunito-regular.fntdata"/><Relationship Id="rId13" Type="http://schemas.openxmlformats.org/officeDocument/2006/relationships/slide" Target="slides/slide9.xml"/><Relationship Id="rId35" Type="http://schemas.openxmlformats.org/officeDocument/2006/relationships/font" Target="fonts/Nunito-boldItalic.fntdata"/><Relationship Id="rId12" Type="http://schemas.openxmlformats.org/officeDocument/2006/relationships/slide" Target="slides/slide8.xml"/><Relationship Id="rId34" Type="http://schemas.openxmlformats.org/officeDocument/2006/relationships/font" Target="fonts/Nunito-italic.fntdata"/><Relationship Id="rId15" Type="http://schemas.openxmlformats.org/officeDocument/2006/relationships/slide" Target="slides/slide11.xml"/><Relationship Id="rId14" Type="http://schemas.openxmlformats.org/officeDocument/2006/relationships/slide" Target="slides/slide10.xml"/><Relationship Id="rId36" Type="http://customschemas.google.com/relationships/presentationmetadata" Target="meta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 name="Google Shape;87;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Welcome to this session on pedagogy and learning design.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My name is Helen Clare from Jisc in the UK and I’ll be running this session with Linas Cepinskas from DANS in the Netherlands. We both work on the EOSC Synergy project where we are creating a train the trainer programme for online learning. This session is adapted from those materials. </a:t>
            </a:r>
            <a:endParaRPr/>
          </a:p>
        </p:txBody>
      </p:sp>
      <p:sp>
        <p:nvSpPr>
          <p:cNvPr id="88" name="Google Shape;88;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6" name="Google Shape;226;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228600" marR="0" rtl="0" algn="l">
              <a:lnSpc>
                <a:spcPct val="100000"/>
              </a:lnSpc>
              <a:spcBef>
                <a:spcPts val="0"/>
              </a:spcBef>
              <a:spcAft>
                <a:spcPts val="0"/>
              </a:spcAft>
              <a:buSzPts val="1400"/>
              <a:buNone/>
            </a:pPr>
            <a:r>
              <a:t/>
            </a:r>
            <a:endParaRPr/>
          </a:p>
        </p:txBody>
      </p:sp>
      <p:sp>
        <p:nvSpPr>
          <p:cNvPr id="227" name="Google Shape;227;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8" name="Google Shape;268;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t/>
            </a:r>
            <a:endParaRPr/>
          </a:p>
        </p:txBody>
      </p:sp>
      <p:sp>
        <p:nvSpPr>
          <p:cNvPr id="269" name="Google Shape;269;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1" name="Google Shape;291;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t/>
            </a:r>
            <a:endParaRPr/>
          </a:p>
        </p:txBody>
      </p:sp>
      <p:sp>
        <p:nvSpPr>
          <p:cNvPr id="292" name="Google Shape;292;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2" name="Google Shape;302;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228600" marR="0" rtl="0" algn="l">
              <a:lnSpc>
                <a:spcPct val="100000"/>
              </a:lnSpc>
              <a:spcBef>
                <a:spcPts val="0"/>
              </a:spcBef>
              <a:spcAft>
                <a:spcPts val="0"/>
              </a:spcAft>
              <a:buSzPts val="1400"/>
              <a:buNone/>
            </a:pPr>
            <a:r>
              <a:t/>
            </a:r>
            <a:endParaRPr/>
          </a:p>
        </p:txBody>
      </p:sp>
      <p:sp>
        <p:nvSpPr>
          <p:cNvPr id="303" name="Google Shape;303;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5" name="Google Shape;315;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6" name="Google Shape;316;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5" name="Google Shape;325;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t/>
            </a:r>
            <a:endParaRPr b="0" i="0">
              <a:solidFill>
                <a:srgbClr val="6E6F66"/>
              </a:solidFill>
              <a:latin typeface="Arial"/>
              <a:ea typeface="Arial"/>
              <a:cs typeface="Arial"/>
              <a:sym typeface="Arial"/>
            </a:endParaRPr>
          </a:p>
          <a:p>
            <a:pPr indent="-228600" lvl="0" marL="457200" marR="0" rtl="0" algn="l">
              <a:lnSpc>
                <a:spcPct val="100000"/>
              </a:lnSpc>
              <a:spcBef>
                <a:spcPts val="0"/>
              </a:spcBef>
              <a:spcAft>
                <a:spcPts val="0"/>
              </a:spcAft>
              <a:buSzPts val="1400"/>
              <a:buNone/>
            </a:pPr>
            <a:r>
              <a:t/>
            </a:r>
            <a:endParaRPr>
              <a:solidFill>
                <a:srgbClr val="6E6F66"/>
              </a:solidFill>
              <a:latin typeface="Arial"/>
              <a:ea typeface="Arial"/>
              <a:cs typeface="Arial"/>
              <a:sym typeface="Arial"/>
            </a:endParaRPr>
          </a:p>
          <a:p>
            <a:pPr indent="-228600" lvl="0" marL="457200" marR="0" rtl="0" algn="l">
              <a:lnSpc>
                <a:spcPct val="100000"/>
              </a:lnSpc>
              <a:spcBef>
                <a:spcPts val="0"/>
              </a:spcBef>
              <a:spcAft>
                <a:spcPts val="0"/>
              </a:spcAft>
              <a:buSzPts val="1400"/>
              <a:buNone/>
            </a:pPr>
            <a:r>
              <a:t/>
            </a:r>
            <a:endParaRPr>
              <a:solidFill>
                <a:srgbClr val="6E6F66"/>
              </a:solidFill>
              <a:latin typeface="Arial"/>
              <a:ea typeface="Arial"/>
              <a:cs typeface="Arial"/>
              <a:sym typeface="Arial"/>
            </a:endParaRPr>
          </a:p>
        </p:txBody>
      </p:sp>
      <p:sp>
        <p:nvSpPr>
          <p:cNvPr id="326" name="Google Shape;326;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8" name="Google Shape;348;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7" name="Google Shape;357;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t/>
            </a:r>
            <a:endParaRPr/>
          </a:p>
          <a:p>
            <a:pPr indent="0" lvl="0" marL="0" marR="0" rtl="0" algn="l">
              <a:lnSpc>
                <a:spcPct val="100000"/>
              </a:lnSpc>
              <a:spcBef>
                <a:spcPts val="0"/>
              </a:spcBef>
              <a:spcAft>
                <a:spcPts val="0"/>
              </a:spcAft>
              <a:buSzPts val="1400"/>
              <a:buNone/>
            </a:pPr>
            <a:r>
              <a:t/>
            </a:r>
            <a:endParaRPr/>
          </a:p>
        </p:txBody>
      </p:sp>
      <p:sp>
        <p:nvSpPr>
          <p:cNvPr id="358" name="Google Shape;358;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9" name="Google Shape;369;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3" name="Google Shape;383;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t/>
            </a:r>
            <a:endParaRPr/>
          </a:p>
        </p:txBody>
      </p:sp>
      <p:sp>
        <p:nvSpPr>
          <p:cNvPr id="384" name="Google Shape;384;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7" name="Google Shape;107;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t/>
            </a:r>
            <a:endParaRPr/>
          </a:p>
        </p:txBody>
      </p:sp>
      <p:sp>
        <p:nvSpPr>
          <p:cNvPr id="108" name="Google Shape;108;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1" name="Google Shape;391;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9" name="Google Shape;399;p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0" name="Google Shape;400;p2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8" name="Google Shape;408;p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9" name="Google Shape;409;p2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7" name="Google Shape;417;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418" name="Google Shape;418;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 name="Google Shape;118;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t/>
            </a:r>
            <a:endParaRPr/>
          </a:p>
        </p:txBody>
      </p:sp>
      <p:sp>
        <p:nvSpPr>
          <p:cNvPr id="119" name="Google Shape;119;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9" name="Google Shape;129;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t/>
            </a:r>
            <a:endParaRPr/>
          </a:p>
        </p:txBody>
      </p:sp>
      <p:sp>
        <p:nvSpPr>
          <p:cNvPr id="130" name="Google Shape;130;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8" name="Google Shape;138;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t/>
            </a:r>
            <a:endParaRPr/>
          </a:p>
        </p:txBody>
      </p:sp>
      <p:sp>
        <p:nvSpPr>
          <p:cNvPr id="139" name="Google Shape;139;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7" name="Google Shape;147;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t/>
            </a:r>
            <a:endParaRPr/>
          </a:p>
          <a:p>
            <a:pPr indent="0" lvl="0" marL="228600" rtl="0" algn="l">
              <a:lnSpc>
                <a:spcPct val="100000"/>
              </a:lnSpc>
              <a:spcBef>
                <a:spcPts val="0"/>
              </a:spcBef>
              <a:spcAft>
                <a:spcPts val="0"/>
              </a:spcAft>
              <a:buSzPts val="1400"/>
              <a:buFont typeface="Arial"/>
              <a:buNone/>
            </a:pPr>
            <a:r>
              <a:t/>
            </a:r>
            <a:endParaRPr/>
          </a:p>
        </p:txBody>
      </p:sp>
      <p:sp>
        <p:nvSpPr>
          <p:cNvPr id="148" name="Google Shape;148;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7" name="Google Shape;157;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t/>
            </a:r>
            <a:endParaRPr/>
          </a:p>
        </p:txBody>
      </p:sp>
      <p:sp>
        <p:nvSpPr>
          <p:cNvPr id="158" name="Google Shape;158;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4" name="Google Shape;174;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8" name="Google Shape;198;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t/>
            </a:r>
            <a:endParaRPr/>
          </a:p>
        </p:txBody>
      </p:sp>
      <p:sp>
        <p:nvSpPr>
          <p:cNvPr id="199" name="Google Shape;199;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gi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bg>
      <p:bgPr>
        <a:solidFill>
          <a:srgbClr val="3F3F3F"/>
        </a:solidFill>
      </p:bgPr>
    </p:bg>
    <p:spTree>
      <p:nvGrpSpPr>
        <p:cNvPr id="17" name="Shape 17"/>
        <p:cNvGrpSpPr/>
        <p:nvPr/>
      </p:nvGrpSpPr>
      <p:grpSpPr>
        <a:xfrm>
          <a:off x="0" y="0"/>
          <a:ext cx="0" cy="0"/>
          <a:chOff x="0" y="0"/>
          <a:chExt cx="0" cy="0"/>
        </a:xfrm>
      </p:grpSpPr>
      <p:sp>
        <p:nvSpPr>
          <p:cNvPr id="18" name="Google Shape;18;p26"/>
          <p:cNvSpPr/>
          <p:nvPr/>
        </p:nvSpPr>
        <p:spPr>
          <a:xfrm>
            <a:off x="10202779" y="1"/>
            <a:ext cx="1989222" cy="1030288"/>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 name="Google Shape;19;p26"/>
          <p:cNvSpPr txBox="1"/>
          <p:nvPr>
            <p:ph type="ctrTitle"/>
          </p:nvPr>
        </p:nvSpPr>
        <p:spPr>
          <a:xfrm>
            <a:off x="565484" y="1122363"/>
            <a:ext cx="10102516" cy="23876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6000"/>
              <a:buFont typeface="Nunito"/>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6"/>
          <p:cNvSpPr txBox="1"/>
          <p:nvPr>
            <p:ph idx="1" type="subTitle"/>
          </p:nvPr>
        </p:nvSpPr>
        <p:spPr>
          <a:xfrm>
            <a:off x="565484" y="3602038"/>
            <a:ext cx="10102516" cy="1655762"/>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1" name="Google Shape;21;p26"/>
          <p:cNvSpPr txBox="1"/>
          <p:nvPr>
            <p:ph idx="11" type="ftr"/>
          </p:nvPr>
        </p:nvSpPr>
        <p:spPr>
          <a:xfrm>
            <a:off x="838200" y="6356350"/>
            <a:ext cx="7315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26"/>
          <p:cNvSpPr txBox="1"/>
          <p:nvPr>
            <p:ph idx="12" type="sldNum"/>
          </p:nvPr>
        </p:nvSpPr>
        <p:spPr>
          <a:xfrm>
            <a:off x="10503568" y="6356350"/>
            <a:ext cx="850232"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GB"/>
              <a:t>‹#›</a:t>
            </a:fld>
            <a:endParaRPr/>
          </a:p>
        </p:txBody>
      </p:sp>
      <p:pic>
        <p:nvPicPr>
          <p:cNvPr id="23" name="Google Shape;23;p26"/>
          <p:cNvPicPr preferRelativeResize="0"/>
          <p:nvPr/>
        </p:nvPicPr>
        <p:blipFill rotWithShape="1">
          <a:blip r:embed="rId2">
            <a:alphaModFix/>
          </a:blip>
          <a:srcRect b="0" l="0" r="0" t="0"/>
          <a:stretch/>
        </p:blipFill>
        <p:spPr>
          <a:xfrm>
            <a:off x="10297699" y="207964"/>
            <a:ext cx="1637628" cy="77259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67" name="Shape 67"/>
        <p:cNvGrpSpPr/>
        <p:nvPr/>
      </p:nvGrpSpPr>
      <p:grpSpPr>
        <a:xfrm>
          <a:off x="0" y="0"/>
          <a:ext cx="0" cy="0"/>
          <a:chOff x="0" y="0"/>
          <a:chExt cx="0" cy="0"/>
        </a:xfrm>
      </p:grpSpPr>
      <p:sp>
        <p:nvSpPr>
          <p:cNvPr id="68" name="Google Shape;68;p35"/>
          <p:cNvSpPr txBox="1"/>
          <p:nvPr>
            <p:ph type="title"/>
          </p:nvPr>
        </p:nvSpPr>
        <p:spPr>
          <a:xfrm>
            <a:off x="838200" y="365125"/>
            <a:ext cx="9268326"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35"/>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0" name="Google Shape;70;p35"/>
          <p:cNvSpPr txBox="1"/>
          <p:nvPr>
            <p:ph idx="12" type="sldNum"/>
          </p:nvPr>
        </p:nvSpPr>
        <p:spPr>
          <a:xfrm>
            <a:off x="10503568" y="6356350"/>
            <a:ext cx="850232"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GB"/>
              <a:t>‹#›</a:t>
            </a:fld>
            <a:endParaRPr/>
          </a:p>
        </p:txBody>
      </p:sp>
      <p:sp>
        <p:nvSpPr>
          <p:cNvPr id="71" name="Google Shape;71;p35"/>
          <p:cNvSpPr txBox="1"/>
          <p:nvPr>
            <p:ph idx="11" type="ftr"/>
          </p:nvPr>
        </p:nvSpPr>
        <p:spPr>
          <a:xfrm>
            <a:off x="838200" y="6356350"/>
            <a:ext cx="7315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72" name="Shape 72"/>
        <p:cNvGrpSpPr/>
        <p:nvPr/>
      </p:nvGrpSpPr>
      <p:grpSpPr>
        <a:xfrm>
          <a:off x="0" y="0"/>
          <a:ext cx="0" cy="0"/>
          <a:chOff x="0" y="0"/>
          <a:chExt cx="0" cy="0"/>
        </a:xfrm>
      </p:grpSpPr>
      <p:sp>
        <p:nvSpPr>
          <p:cNvPr id="73" name="Google Shape;73;p36"/>
          <p:cNvSpPr txBox="1"/>
          <p:nvPr>
            <p:ph type="title"/>
          </p:nvPr>
        </p:nvSpPr>
        <p:spPr>
          <a:xfrm rot="5400000">
            <a:off x="5906210"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6"/>
          <p:cNvSpPr txBox="1"/>
          <p:nvPr>
            <p:ph idx="1" type="body"/>
          </p:nvPr>
        </p:nvSpPr>
        <p:spPr>
          <a:xfrm rot="5400000">
            <a:off x="1176797" y="26528"/>
            <a:ext cx="5811838" cy="648903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36"/>
          <p:cNvSpPr txBox="1"/>
          <p:nvPr>
            <p:ph idx="11" type="ftr"/>
          </p:nvPr>
        </p:nvSpPr>
        <p:spPr>
          <a:xfrm>
            <a:off x="838200" y="6356350"/>
            <a:ext cx="7315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6"/>
          <p:cNvSpPr txBox="1"/>
          <p:nvPr>
            <p:ph idx="12" type="sldNum"/>
          </p:nvPr>
        </p:nvSpPr>
        <p:spPr>
          <a:xfrm>
            <a:off x="10503568" y="6356350"/>
            <a:ext cx="850232"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IF ANIMADO">
  <p:cSld name="GIF ANIMADO">
    <p:spTree>
      <p:nvGrpSpPr>
        <p:cNvPr id="77" name="Shape 77"/>
        <p:cNvGrpSpPr/>
        <p:nvPr/>
      </p:nvGrpSpPr>
      <p:grpSpPr>
        <a:xfrm>
          <a:off x="0" y="0"/>
          <a:ext cx="0" cy="0"/>
          <a:chOff x="0" y="0"/>
          <a:chExt cx="0" cy="0"/>
        </a:xfrm>
      </p:grpSpPr>
      <p:sp>
        <p:nvSpPr>
          <p:cNvPr id="78" name="Google Shape;78;p37"/>
          <p:cNvSpPr/>
          <p:nvPr/>
        </p:nvSpPr>
        <p:spPr>
          <a:xfrm>
            <a:off x="0" y="0"/>
            <a:ext cx="12192000" cy="625642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79" name="Google Shape;79;p37"/>
          <p:cNvPicPr preferRelativeResize="0"/>
          <p:nvPr/>
        </p:nvPicPr>
        <p:blipFill rotWithShape="1">
          <a:blip r:embed="rId2">
            <a:alphaModFix/>
          </a:blip>
          <a:srcRect b="0" l="0" r="0" t="0"/>
          <a:stretch/>
        </p:blipFill>
        <p:spPr>
          <a:xfrm>
            <a:off x="4315326" y="1648326"/>
            <a:ext cx="3561348" cy="3561348"/>
          </a:xfrm>
          <a:prstGeom prst="rect">
            <a:avLst/>
          </a:prstGeom>
          <a:noFill/>
          <a:ln>
            <a:noFill/>
          </a:ln>
        </p:spPr>
      </p:pic>
      <p:sp>
        <p:nvSpPr>
          <p:cNvPr id="80" name="Google Shape;80;p37"/>
          <p:cNvSpPr txBox="1"/>
          <p:nvPr>
            <p:ph idx="11" type="ftr"/>
          </p:nvPr>
        </p:nvSpPr>
        <p:spPr>
          <a:xfrm>
            <a:off x="838200" y="6356350"/>
            <a:ext cx="7315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IF ANIMADO">
  <p:cSld name="1_GIF ANIMADO">
    <p:spTree>
      <p:nvGrpSpPr>
        <p:cNvPr id="81" name="Shape 81"/>
        <p:cNvGrpSpPr/>
        <p:nvPr/>
      </p:nvGrpSpPr>
      <p:grpSpPr>
        <a:xfrm>
          <a:off x="0" y="0"/>
          <a:ext cx="0" cy="0"/>
          <a:chOff x="0" y="0"/>
          <a:chExt cx="0" cy="0"/>
        </a:xfrm>
      </p:grpSpPr>
      <p:sp>
        <p:nvSpPr>
          <p:cNvPr id="82" name="Google Shape;82;p38"/>
          <p:cNvSpPr/>
          <p:nvPr/>
        </p:nvSpPr>
        <p:spPr>
          <a:xfrm>
            <a:off x="0" y="0"/>
            <a:ext cx="12192000" cy="625642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3" name="Google Shape;83;p38"/>
          <p:cNvSpPr txBox="1"/>
          <p:nvPr>
            <p:ph idx="11" type="ftr"/>
          </p:nvPr>
        </p:nvSpPr>
        <p:spPr>
          <a:xfrm>
            <a:off x="838200" y="6356350"/>
            <a:ext cx="7315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38"/>
          <p:cNvSpPr txBox="1"/>
          <p:nvPr>
            <p:ph idx="12" type="sldNum"/>
          </p:nvPr>
        </p:nvSpPr>
        <p:spPr>
          <a:xfrm>
            <a:off x="10503568" y="6356350"/>
            <a:ext cx="850232"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24" name="Shape 24"/>
        <p:cNvGrpSpPr/>
        <p:nvPr/>
      </p:nvGrpSpPr>
      <p:grpSpPr>
        <a:xfrm>
          <a:off x="0" y="0"/>
          <a:ext cx="0" cy="0"/>
          <a:chOff x="0" y="0"/>
          <a:chExt cx="0" cy="0"/>
        </a:xfrm>
      </p:grpSpPr>
      <p:sp>
        <p:nvSpPr>
          <p:cNvPr id="25" name="Google Shape;25;p27"/>
          <p:cNvSpPr txBox="1"/>
          <p:nvPr>
            <p:ph type="title"/>
          </p:nvPr>
        </p:nvSpPr>
        <p:spPr>
          <a:xfrm>
            <a:off x="838200" y="365125"/>
            <a:ext cx="9268326"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2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 name="Google Shape;27;p27"/>
          <p:cNvSpPr txBox="1"/>
          <p:nvPr>
            <p:ph idx="12" type="sldNum"/>
          </p:nvPr>
        </p:nvSpPr>
        <p:spPr>
          <a:xfrm>
            <a:off x="10503568" y="6356350"/>
            <a:ext cx="850232"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GB"/>
              <a:t>‹#›</a:t>
            </a:fld>
            <a:endParaRPr/>
          </a:p>
        </p:txBody>
      </p:sp>
      <p:pic>
        <p:nvPicPr>
          <p:cNvPr id="28" name="Google Shape;28;p27"/>
          <p:cNvPicPr preferRelativeResize="0"/>
          <p:nvPr/>
        </p:nvPicPr>
        <p:blipFill rotWithShape="1">
          <a:blip r:embed="rId2">
            <a:alphaModFix/>
          </a:blip>
          <a:srcRect b="0" l="0" r="0" t="0"/>
          <a:stretch/>
        </p:blipFill>
        <p:spPr>
          <a:xfrm>
            <a:off x="10233091" y="159821"/>
            <a:ext cx="1647760" cy="809916"/>
          </a:xfrm>
          <a:prstGeom prst="rect">
            <a:avLst/>
          </a:prstGeom>
          <a:noFill/>
          <a:ln>
            <a:noFill/>
          </a:ln>
        </p:spPr>
      </p:pic>
      <p:sp>
        <p:nvSpPr>
          <p:cNvPr id="29" name="Google Shape;29;p27"/>
          <p:cNvSpPr txBox="1"/>
          <p:nvPr>
            <p:ph idx="11" type="ftr"/>
          </p:nvPr>
        </p:nvSpPr>
        <p:spPr>
          <a:xfrm>
            <a:off x="838200" y="6356350"/>
            <a:ext cx="7315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30" name="Shape 30"/>
        <p:cNvGrpSpPr/>
        <p:nvPr/>
      </p:nvGrpSpPr>
      <p:grpSpPr>
        <a:xfrm>
          <a:off x="0" y="0"/>
          <a:ext cx="0" cy="0"/>
          <a:chOff x="0" y="0"/>
          <a:chExt cx="0" cy="0"/>
        </a:xfrm>
      </p:grpSpPr>
      <p:sp>
        <p:nvSpPr>
          <p:cNvPr id="31" name="Google Shape;31;p28"/>
          <p:cNvSpPr txBox="1"/>
          <p:nvPr>
            <p:ph idx="11" type="ftr"/>
          </p:nvPr>
        </p:nvSpPr>
        <p:spPr>
          <a:xfrm>
            <a:off x="838200" y="6356350"/>
            <a:ext cx="7315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28"/>
          <p:cNvSpPr txBox="1"/>
          <p:nvPr>
            <p:ph idx="12" type="sldNum"/>
          </p:nvPr>
        </p:nvSpPr>
        <p:spPr>
          <a:xfrm>
            <a:off x="10503568" y="6356350"/>
            <a:ext cx="850232"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33" name="Shape 33"/>
        <p:cNvGrpSpPr/>
        <p:nvPr/>
      </p:nvGrpSpPr>
      <p:grpSpPr>
        <a:xfrm>
          <a:off x="0" y="0"/>
          <a:ext cx="0" cy="0"/>
          <a:chOff x="0" y="0"/>
          <a:chExt cx="0" cy="0"/>
        </a:xfrm>
      </p:grpSpPr>
      <p:sp>
        <p:nvSpPr>
          <p:cNvPr id="34" name="Google Shape;34;p2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1"/>
              </a:buClr>
              <a:buSzPts val="4800"/>
              <a:buFont typeface="Nunito"/>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6" name="Google Shape;36;p29"/>
          <p:cNvSpPr txBox="1"/>
          <p:nvPr>
            <p:ph idx="11" type="ftr"/>
          </p:nvPr>
        </p:nvSpPr>
        <p:spPr>
          <a:xfrm>
            <a:off x="838200" y="6356350"/>
            <a:ext cx="7315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37" name="Shape 37"/>
        <p:cNvGrpSpPr/>
        <p:nvPr/>
      </p:nvGrpSpPr>
      <p:grpSpPr>
        <a:xfrm>
          <a:off x="0" y="0"/>
          <a:ext cx="0" cy="0"/>
          <a:chOff x="0" y="0"/>
          <a:chExt cx="0" cy="0"/>
        </a:xfrm>
      </p:grpSpPr>
      <p:sp>
        <p:nvSpPr>
          <p:cNvPr id="38" name="Google Shape;38;p30"/>
          <p:cNvSpPr txBox="1"/>
          <p:nvPr>
            <p:ph type="title"/>
          </p:nvPr>
        </p:nvSpPr>
        <p:spPr>
          <a:xfrm>
            <a:off x="838200" y="365125"/>
            <a:ext cx="9268326"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3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30"/>
          <p:cNvSpPr txBox="1"/>
          <p:nvPr>
            <p:ph idx="12" type="sldNum"/>
          </p:nvPr>
        </p:nvSpPr>
        <p:spPr>
          <a:xfrm>
            <a:off x="10503568" y="6356350"/>
            <a:ext cx="850232"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GB"/>
              <a:t>‹#›</a:t>
            </a:fld>
            <a:endParaRPr/>
          </a:p>
        </p:txBody>
      </p:sp>
      <p:sp>
        <p:nvSpPr>
          <p:cNvPr id="42" name="Google Shape;42;p30"/>
          <p:cNvSpPr txBox="1"/>
          <p:nvPr>
            <p:ph idx="11" type="ftr"/>
          </p:nvPr>
        </p:nvSpPr>
        <p:spPr>
          <a:xfrm>
            <a:off x="838200" y="6356350"/>
            <a:ext cx="7315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43" name="Shape 43"/>
        <p:cNvGrpSpPr/>
        <p:nvPr/>
      </p:nvGrpSpPr>
      <p:grpSpPr>
        <a:xfrm>
          <a:off x="0" y="0"/>
          <a:ext cx="0" cy="0"/>
          <a:chOff x="0" y="0"/>
          <a:chExt cx="0" cy="0"/>
        </a:xfrm>
      </p:grpSpPr>
      <p:sp>
        <p:nvSpPr>
          <p:cNvPr id="44" name="Google Shape;44;p31"/>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3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6" name="Google Shape;46;p3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3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8" name="Google Shape;48;p3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31"/>
          <p:cNvSpPr txBox="1"/>
          <p:nvPr>
            <p:ph idx="12" type="sldNum"/>
          </p:nvPr>
        </p:nvSpPr>
        <p:spPr>
          <a:xfrm>
            <a:off x="10503568" y="6356350"/>
            <a:ext cx="850232"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GB"/>
              <a:t>‹#›</a:t>
            </a:fld>
            <a:endParaRPr/>
          </a:p>
        </p:txBody>
      </p:sp>
      <p:sp>
        <p:nvSpPr>
          <p:cNvPr id="50" name="Google Shape;50;p31"/>
          <p:cNvSpPr txBox="1"/>
          <p:nvPr>
            <p:ph idx="11" type="ftr"/>
          </p:nvPr>
        </p:nvSpPr>
        <p:spPr>
          <a:xfrm>
            <a:off x="838200" y="6356350"/>
            <a:ext cx="7315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51" name="Shape 51"/>
        <p:cNvGrpSpPr/>
        <p:nvPr/>
      </p:nvGrpSpPr>
      <p:grpSpPr>
        <a:xfrm>
          <a:off x="0" y="0"/>
          <a:ext cx="0" cy="0"/>
          <a:chOff x="0" y="0"/>
          <a:chExt cx="0" cy="0"/>
        </a:xfrm>
      </p:grpSpPr>
      <p:sp>
        <p:nvSpPr>
          <p:cNvPr id="52" name="Google Shape;52;p32"/>
          <p:cNvSpPr txBox="1"/>
          <p:nvPr>
            <p:ph type="title"/>
          </p:nvPr>
        </p:nvSpPr>
        <p:spPr>
          <a:xfrm>
            <a:off x="838200" y="365125"/>
            <a:ext cx="9268326"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32"/>
          <p:cNvSpPr txBox="1"/>
          <p:nvPr>
            <p:ph idx="12" type="sldNum"/>
          </p:nvPr>
        </p:nvSpPr>
        <p:spPr>
          <a:xfrm>
            <a:off x="10503568" y="6356350"/>
            <a:ext cx="850232"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GB"/>
              <a:t>‹#›</a:t>
            </a:fld>
            <a:endParaRPr/>
          </a:p>
        </p:txBody>
      </p:sp>
      <p:sp>
        <p:nvSpPr>
          <p:cNvPr id="54" name="Google Shape;54;p32"/>
          <p:cNvSpPr txBox="1"/>
          <p:nvPr>
            <p:ph idx="11" type="ftr"/>
          </p:nvPr>
        </p:nvSpPr>
        <p:spPr>
          <a:xfrm>
            <a:off x="838200" y="6356350"/>
            <a:ext cx="7315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55" name="Shape 55"/>
        <p:cNvGrpSpPr/>
        <p:nvPr/>
      </p:nvGrpSpPr>
      <p:grpSpPr>
        <a:xfrm>
          <a:off x="0" y="0"/>
          <a:ext cx="0" cy="0"/>
          <a:chOff x="0" y="0"/>
          <a:chExt cx="0" cy="0"/>
        </a:xfrm>
      </p:grpSpPr>
      <p:sp>
        <p:nvSpPr>
          <p:cNvPr id="56" name="Google Shape;56;p33"/>
          <p:cNvSpPr txBox="1"/>
          <p:nvPr>
            <p:ph type="title"/>
          </p:nvPr>
        </p:nvSpPr>
        <p:spPr>
          <a:xfrm>
            <a:off x="839788" y="457200"/>
            <a:ext cx="9194549"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1"/>
              </a:buClr>
              <a:buSzPts val="3200"/>
              <a:buFont typeface="Nunito"/>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33"/>
          <p:cNvSpPr txBox="1"/>
          <p:nvPr>
            <p:ph idx="1" type="body"/>
          </p:nvPr>
        </p:nvSpPr>
        <p:spPr>
          <a:xfrm>
            <a:off x="5183188" y="2057400"/>
            <a:ext cx="6172200" cy="3803650"/>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8" name="Google Shape;58;p3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9" name="Google Shape;59;p33"/>
          <p:cNvSpPr txBox="1"/>
          <p:nvPr>
            <p:ph idx="12" type="sldNum"/>
          </p:nvPr>
        </p:nvSpPr>
        <p:spPr>
          <a:xfrm>
            <a:off x="10503568" y="6356350"/>
            <a:ext cx="850232"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GB"/>
              <a:t>‹#›</a:t>
            </a:fld>
            <a:endParaRPr/>
          </a:p>
        </p:txBody>
      </p:sp>
      <p:sp>
        <p:nvSpPr>
          <p:cNvPr id="60" name="Google Shape;60;p33"/>
          <p:cNvSpPr txBox="1"/>
          <p:nvPr>
            <p:ph idx="11" type="ftr"/>
          </p:nvPr>
        </p:nvSpPr>
        <p:spPr>
          <a:xfrm>
            <a:off x="838200" y="6356350"/>
            <a:ext cx="7315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61" name="Shape 61"/>
        <p:cNvGrpSpPr/>
        <p:nvPr/>
      </p:nvGrpSpPr>
      <p:grpSpPr>
        <a:xfrm>
          <a:off x="0" y="0"/>
          <a:ext cx="0" cy="0"/>
          <a:chOff x="0" y="0"/>
          <a:chExt cx="0" cy="0"/>
        </a:xfrm>
      </p:grpSpPr>
      <p:sp>
        <p:nvSpPr>
          <p:cNvPr id="62" name="Google Shape;62;p3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1"/>
              </a:buClr>
              <a:buSzPts val="3200"/>
              <a:buFont typeface="Nunito"/>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4"/>
          <p:cNvSpPr/>
          <p:nvPr>
            <p:ph idx="2" type="pic"/>
          </p:nvPr>
        </p:nvSpPr>
        <p:spPr>
          <a:xfrm>
            <a:off x="5183188" y="1215189"/>
            <a:ext cx="6172200" cy="4645861"/>
          </a:xfrm>
          <a:prstGeom prst="rect">
            <a:avLst/>
          </a:prstGeom>
          <a:noFill/>
          <a:ln>
            <a:noFill/>
          </a:ln>
        </p:spPr>
      </p:sp>
      <p:sp>
        <p:nvSpPr>
          <p:cNvPr id="64" name="Google Shape;64;p3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34"/>
          <p:cNvSpPr txBox="1"/>
          <p:nvPr>
            <p:ph idx="11" type="ftr"/>
          </p:nvPr>
        </p:nvSpPr>
        <p:spPr>
          <a:xfrm>
            <a:off x="838200" y="6356350"/>
            <a:ext cx="7315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34"/>
          <p:cNvSpPr txBox="1"/>
          <p:nvPr>
            <p:ph idx="12" type="sldNum"/>
          </p:nvPr>
        </p:nvSpPr>
        <p:spPr>
          <a:xfrm>
            <a:off x="10503568" y="6356350"/>
            <a:ext cx="850232"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theme" Target="../theme/theme2.xml"/><Relationship Id="rId14" Type="http://schemas.openxmlformats.org/officeDocument/2006/relationships/slideLayout" Target="../slideLayouts/slideLayout1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5"/>
          <p:cNvSpPr/>
          <p:nvPr/>
        </p:nvSpPr>
        <p:spPr>
          <a:xfrm>
            <a:off x="0" y="6260841"/>
            <a:ext cx="10335125" cy="597159"/>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 name="Google Shape;11;p25"/>
          <p:cNvSpPr/>
          <p:nvPr/>
        </p:nvSpPr>
        <p:spPr>
          <a:xfrm>
            <a:off x="10335126" y="6260841"/>
            <a:ext cx="1856874" cy="597159"/>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 name="Google Shape;12;p25"/>
          <p:cNvSpPr txBox="1"/>
          <p:nvPr>
            <p:ph type="title"/>
          </p:nvPr>
        </p:nvSpPr>
        <p:spPr>
          <a:xfrm>
            <a:off x="838200" y="365125"/>
            <a:ext cx="9268326"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accent1"/>
              </a:buClr>
              <a:buSzPts val="3600"/>
              <a:buFont typeface="Nunito"/>
              <a:buNone/>
              <a:defRPr b="0" i="0" sz="3600" u="none" cap="none" strike="noStrike">
                <a:solidFill>
                  <a:schemeClr val="accent1"/>
                </a:solidFill>
                <a:latin typeface="Nunito"/>
                <a:ea typeface="Nunito"/>
                <a:cs typeface="Nunito"/>
                <a:sym typeface="Nunito"/>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 name="Google Shape;13;p2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Nunito"/>
                <a:ea typeface="Nunito"/>
                <a:cs typeface="Nunito"/>
                <a:sym typeface="Nuni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Nunito"/>
                <a:ea typeface="Nunito"/>
                <a:cs typeface="Nunito"/>
                <a:sym typeface="Nunito"/>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Nunito"/>
                <a:ea typeface="Nunito"/>
                <a:cs typeface="Nunito"/>
                <a:sym typeface="Nunito"/>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Nunito"/>
                <a:ea typeface="Nunito"/>
                <a:cs typeface="Nunito"/>
                <a:sym typeface="Nunito"/>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Nunito"/>
                <a:ea typeface="Nunito"/>
                <a:cs typeface="Nunito"/>
                <a:sym typeface="Nuni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 name="Google Shape;14;p25"/>
          <p:cNvSpPr txBox="1"/>
          <p:nvPr>
            <p:ph idx="11" type="ftr"/>
          </p:nvPr>
        </p:nvSpPr>
        <p:spPr>
          <a:xfrm>
            <a:off x="838200" y="6356350"/>
            <a:ext cx="7315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5" name="Google Shape;15;p25"/>
          <p:cNvSpPr txBox="1"/>
          <p:nvPr>
            <p:ph idx="12" type="sldNum"/>
          </p:nvPr>
        </p:nvSpPr>
        <p:spPr>
          <a:xfrm>
            <a:off x="10503568" y="6356350"/>
            <a:ext cx="850232"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GB"/>
              <a:t>‹#›</a:t>
            </a:fld>
            <a:endParaRPr/>
          </a:p>
        </p:txBody>
      </p:sp>
      <p:pic>
        <p:nvPicPr>
          <p:cNvPr id="16" name="Google Shape;16;p25"/>
          <p:cNvPicPr preferRelativeResize="0"/>
          <p:nvPr/>
        </p:nvPicPr>
        <p:blipFill rotWithShape="1">
          <a:blip r:embed="rId1">
            <a:alphaModFix/>
          </a:blip>
          <a:srcRect b="0" l="0" r="0" t="0"/>
          <a:stretch/>
        </p:blipFill>
        <p:spPr>
          <a:xfrm>
            <a:off x="0" y="0"/>
            <a:ext cx="9805737" cy="2759698"/>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3.png"/><Relationship Id="rId10" Type="http://schemas.openxmlformats.org/officeDocument/2006/relationships/image" Target="../media/image10.png"/><Relationship Id="rId13" Type="http://schemas.openxmlformats.org/officeDocument/2006/relationships/image" Target="../media/image16.png"/><Relationship Id="rId12"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11.png"/><Relationship Id="rId9" Type="http://schemas.openxmlformats.org/officeDocument/2006/relationships/image" Target="../media/image3.png"/><Relationship Id="rId14" Type="http://schemas.openxmlformats.org/officeDocument/2006/relationships/image" Target="../media/image18.png"/><Relationship Id="rId5" Type="http://schemas.openxmlformats.org/officeDocument/2006/relationships/image" Target="../media/image8.png"/><Relationship Id="rId6" Type="http://schemas.openxmlformats.org/officeDocument/2006/relationships/image" Target="../media/image14.png"/><Relationship Id="rId7" Type="http://schemas.openxmlformats.org/officeDocument/2006/relationships/image" Target="../media/image9.png"/><Relationship Id="rId8"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0.png"/><Relationship Id="rId4" Type="http://schemas.openxmlformats.org/officeDocument/2006/relationships/image" Target="../media/image32.png"/><Relationship Id="rId5" Type="http://schemas.openxmlformats.org/officeDocument/2006/relationships/image" Target="../media/image3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s://abc-ld.org/" TargetMode="External"/><Relationship Id="rId4" Type="http://schemas.openxmlformats.org/officeDocument/2006/relationships/hyperlink" Target="https://abc-ld.org/" TargetMode="External"/><Relationship Id="rId5" Type="http://schemas.openxmlformats.org/officeDocument/2006/relationships/image" Target="../media/image33.png"/><Relationship Id="rId6" Type="http://schemas.openxmlformats.org/officeDocument/2006/relationships/image" Target="../media/image37.png"/><Relationship Id="rId7" Type="http://schemas.openxmlformats.org/officeDocument/2006/relationships/image" Target="../media/image4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6.png"/><Relationship Id="rId4" Type="http://schemas.openxmlformats.org/officeDocument/2006/relationships/image" Target="../media/image41.png"/><Relationship Id="rId5" Type="http://schemas.openxmlformats.org/officeDocument/2006/relationships/image" Target="../media/image42.png"/><Relationship Id="rId6" Type="http://schemas.openxmlformats.org/officeDocument/2006/relationships/image" Target="../media/image46.png"/><Relationship Id="rId7" Type="http://schemas.openxmlformats.org/officeDocument/2006/relationships/image" Target="../media/image44.png"/><Relationship Id="rId8" Type="http://schemas.openxmlformats.org/officeDocument/2006/relationships/image" Target="../media/image4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4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4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1.png"/></Relationships>
</file>

<file path=ppt/slides/_rels/slide7.xml.rels><?xml version="1.0" encoding="UTF-8" standalone="yes"?><Relationships xmlns="http://schemas.openxmlformats.org/package/2006/relationships"><Relationship Id="rId10"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9.png"/><Relationship Id="rId4" Type="http://schemas.openxmlformats.org/officeDocument/2006/relationships/image" Target="../media/image25.png"/><Relationship Id="rId9" Type="http://schemas.openxmlformats.org/officeDocument/2006/relationships/image" Target="../media/image27.png"/><Relationship Id="rId5" Type="http://schemas.openxmlformats.org/officeDocument/2006/relationships/image" Target="../media/image15.png"/><Relationship Id="rId6" Type="http://schemas.openxmlformats.org/officeDocument/2006/relationships/image" Target="../media/image23.png"/><Relationship Id="rId7" Type="http://schemas.openxmlformats.org/officeDocument/2006/relationships/image" Target="../media/image20.png"/><Relationship Id="rId8" Type="http://schemas.openxmlformats.org/officeDocument/2006/relationships/image" Target="../media/image2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
          <p:cNvSpPr txBox="1"/>
          <p:nvPr>
            <p:ph type="ctrTitle"/>
          </p:nvPr>
        </p:nvSpPr>
        <p:spPr>
          <a:xfrm>
            <a:off x="565484" y="1122363"/>
            <a:ext cx="10102516" cy="23876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6000"/>
              <a:buFont typeface="Nunito"/>
              <a:buNone/>
            </a:pPr>
            <a:r>
              <a:rPr lang="en-GB"/>
              <a:t>Introduction to pedagogy and training design</a:t>
            </a:r>
            <a:endParaRPr/>
          </a:p>
        </p:txBody>
      </p:sp>
      <p:sp>
        <p:nvSpPr>
          <p:cNvPr id="91" name="Google Shape;91;p1"/>
          <p:cNvSpPr txBox="1"/>
          <p:nvPr>
            <p:ph idx="1" type="subTitle"/>
          </p:nvPr>
        </p:nvSpPr>
        <p:spPr>
          <a:xfrm>
            <a:off x="576542" y="3848452"/>
            <a:ext cx="10102516" cy="1655762"/>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1000"/>
              </a:spcBef>
              <a:spcAft>
                <a:spcPts val="0"/>
              </a:spcAft>
              <a:buSzPts val="2400"/>
              <a:buNone/>
            </a:pPr>
            <a:r>
              <a:rPr lang="en-GB"/>
              <a:t>Adapted from the EOSC Synergy Train the Online Trainer course</a:t>
            </a:r>
            <a:endParaRPr/>
          </a:p>
          <a:p>
            <a:pPr indent="0" lvl="0" marL="0" rtl="0" algn="l">
              <a:lnSpc>
                <a:spcPct val="80000"/>
              </a:lnSpc>
              <a:spcBef>
                <a:spcPts val="1000"/>
              </a:spcBef>
              <a:spcAft>
                <a:spcPts val="0"/>
              </a:spcAft>
              <a:buSzPts val="2400"/>
              <a:buNone/>
            </a:pPr>
            <a:r>
              <a:rPr lang="en-GB"/>
              <a:t>Helen Clare, Jisc &amp; Linas Cepinskas, DANS</a:t>
            </a:r>
            <a:endParaRPr/>
          </a:p>
        </p:txBody>
      </p:sp>
      <p:pic>
        <p:nvPicPr>
          <p:cNvPr descr="bifi.png" id="92" name="Google Shape;92;p1"/>
          <p:cNvPicPr preferRelativeResize="0"/>
          <p:nvPr/>
        </p:nvPicPr>
        <p:blipFill rotWithShape="1">
          <a:blip r:embed="rId3">
            <a:alphaModFix/>
          </a:blip>
          <a:srcRect b="0" l="0" r="0" t="0"/>
          <a:stretch/>
        </p:blipFill>
        <p:spPr>
          <a:xfrm>
            <a:off x="10738304" y="5349875"/>
            <a:ext cx="1738379" cy="772613"/>
          </a:xfrm>
          <a:prstGeom prst="rect">
            <a:avLst/>
          </a:prstGeom>
          <a:noFill/>
          <a:ln>
            <a:noFill/>
          </a:ln>
        </p:spPr>
      </p:pic>
      <p:pic>
        <p:nvPicPr>
          <p:cNvPr descr="CSIC_logo_trans.tif" id="93" name="Google Shape;93;p1"/>
          <p:cNvPicPr preferRelativeResize="0"/>
          <p:nvPr/>
        </p:nvPicPr>
        <p:blipFill rotWithShape="1">
          <a:blip r:embed="rId4">
            <a:alphaModFix/>
          </a:blip>
          <a:srcRect b="0" l="0" r="0" t="0"/>
          <a:stretch/>
        </p:blipFill>
        <p:spPr>
          <a:xfrm>
            <a:off x="5307575" y="6286129"/>
            <a:ext cx="1854684" cy="562595"/>
          </a:xfrm>
          <a:prstGeom prst="rect">
            <a:avLst/>
          </a:prstGeom>
          <a:noFill/>
          <a:ln>
            <a:noFill/>
          </a:ln>
        </p:spPr>
      </p:pic>
      <p:pic>
        <p:nvPicPr>
          <p:cNvPr descr="lip.png" id="94" name="Google Shape;94;p1"/>
          <p:cNvPicPr preferRelativeResize="0"/>
          <p:nvPr/>
        </p:nvPicPr>
        <p:blipFill rotWithShape="1">
          <a:blip r:embed="rId5">
            <a:alphaModFix/>
          </a:blip>
          <a:srcRect b="0" l="0" r="0" t="0"/>
          <a:stretch/>
        </p:blipFill>
        <p:spPr>
          <a:xfrm>
            <a:off x="7550650" y="6286129"/>
            <a:ext cx="731520" cy="493776"/>
          </a:xfrm>
          <a:prstGeom prst="rect">
            <a:avLst/>
          </a:prstGeom>
          <a:noFill/>
          <a:ln>
            <a:noFill/>
          </a:ln>
        </p:spPr>
      </p:pic>
      <p:pic>
        <p:nvPicPr>
          <p:cNvPr descr="incd.png" id="95" name="Google Shape;95;p1"/>
          <p:cNvPicPr preferRelativeResize="0"/>
          <p:nvPr/>
        </p:nvPicPr>
        <p:blipFill rotWithShape="1">
          <a:blip r:embed="rId6">
            <a:alphaModFix/>
          </a:blip>
          <a:srcRect b="0" l="0" r="44309" t="0"/>
          <a:stretch/>
        </p:blipFill>
        <p:spPr>
          <a:xfrm>
            <a:off x="10276993" y="5380794"/>
            <a:ext cx="811822" cy="733385"/>
          </a:xfrm>
          <a:prstGeom prst="rect">
            <a:avLst/>
          </a:prstGeom>
          <a:noFill/>
          <a:ln>
            <a:noFill/>
          </a:ln>
        </p:spPr>
      </p:pic>
      <p:pic>
        <p:nvPicPr>
          <p:cNvPr descr="jisc.png" id="96" name="Google Shape;96;p1"/>
          <p:cNvPicPr preferRelativeResize="0"/>
          <p:nvPr/>
        </p:nvPicPr>
        <p:blipFill rotWithShape="1">
          <a:blip r:embed="rId7">
            <a:alphaModFix/>
          </a:blip>
          <a:srcRect b="0" l="0" r="0" t="0"/>
          <a:stretch/>
        </p:blipFill>
        <p:spPr>
          <a:xfrm>
            <a:off x="9527054" y="5419290"/>
            <a:ext cx="648762" cy="656394"/>
          </a:xfrm>
          <a:prstGeom prst="rect">
            <a:avLst/>
          </a:prstGeom>
          <a:noFill/>
          <a:ln>
            <a:noFill/>
          </a:ln>
        </p:spPr>
      </p:pic>
      <p:pic>
        <p:nvPicPr>
          <p:cNvPr descr="psnc.png" id="97" name="Google Shape;97;p1"/>
          <p:cNvPicPr preferRelativeResize="0"/>
          <p:nvPr/>
        </p:nvPicPr>
        <p:blipFill rotWithShape="1">
          <a:blip r:embed="rId8">
            <a:alphaModFix/>
          </a:blip>
          <a:srcRect b="0" l="0" r="0" t="0"/>
          <a:stretch/>
        </p:blipFill>
        <p:spPr>
          <a:xfrm>
            <a:off x="7727794" y="5451704"/>
            <a:ext cx="1550327" cy="591567"/>
          </a:xfrm>
          <a:prstGeom prst="rect">
            <a:avLst/>
          </a:prstGeom>
          <a:noFill/>
          <a:ln>
            <a:noFill/>
          </a:ln>
        </p:spPr>
      </p:pic>
      <p:pic>
        <p:nvPicPr>
          <p:cNvPr descr="cesnet.png" id="98" name="Google Shape;98;p1"/>
          <p:cNvPicPr preferRelativeResize="0"/>
          <p:nvPr/>
        </p:nvPicPr>
        <p:blipFill rotWithShape="1">
          <a:blip r:embed="rId9">
            <a:alphaModFix/>
          </a:blip>
          <a:srcRect b="0" l="0" r="0" t="0"/>
          <a:stretch/>
        </p:blipFill>
        <p:spPr>
          <a:xfrm>
            <a:off x="10256872" y="6186478"/>
            <a:ext cx="1363300" cy="751923"/>
          </a:xfrm>
          <a:prstGeom prst="rect">
            <a:avLst/>
          </a:prstGeom>
          <a:noFill/>
          <a:ln>
            <a:noFill/>
          </a:ln>
        </p:spPr>
      </p:pic>
      <p:pic>
        <p:nvPicPr>
          <p:cNvPr descr="dans.png" id="99" name="Google Shape;99;p1"/>
          <p:cNvPicPr preferRelativeResize="0"/>
          <p:nvPr/>
        </p:nvPicPr>
        <p:blipFill rotWithShape="1">
          <a:blip r:embed="rId10">
            <a:alphaModFix/>
          </a:blip>
          <a:srcRect b="0" l="0" r="0" t="0"/>
          <a:stretch/>
        </p:blipFill>
        <p:spPr>
          <a:xfrm>
            <a:off x="8670561" y="6265725"/>
            <a:ext cx="1550327" cy="593427"/>
          </a:xfrm>
          <a:prstGeom prst="rect">
            <a:avLst/>
          </a:prstGeom>
          <a:noFill/>
          <a:ln>
            <a:noFill/>
          </a:ln>
        </p:spPr>
      </p:pic>
      <p:pic>
        <p:nvPicPr>
          <p:cNvPr descr="kit.png" id="100" name="Google Shape;100;p1"/>
          <p:cNvPicPr preferRelativeResize="0"/>
          <p:nvPr/>
        </p:nvPicPr>
        <p:blipFill rotWithShape="1">
          <a:blip r:embed="rId11">
            <a:alphaModFix/>
          </a:blip>
          <a:srcRect b="0" l="0" r="0" t="0"/>
          <a:stretch/>
        </p:blipFill>
        <p:spPr>
          <a:xfrm>
            <a:off x="2157519" y="6324468"/>
            <a:ext cx="1042416" cy="524256"/>
          </a:xfrm>
          <a:prstGeom prst="rect">
            <a:avLst/>
          </a:prstGeom>
          <a:noFill/>
          <a:ln>
            <a:noFill/>
          </a:ln>
        </p:spPr>
      </p:pic>
      <p:pic>
        <p:nvPicPr>
          <p:cNvPr descr="upv.png" id="101" name="Google Shape;101;p1"/>
          <p:cNvPicPr preferRelativeResize="0"/>
          <p:nvPr/>
        </p:nvPicPr>
        <p:blipFill rotWithShape="1">
          <a:blip r:embed="rId12">
            <a:alphaModFix/>
          </a:blip>
          <a:srcRect b="0" l="0" r="0" t="0"/>
          <a:stretch/>
        </p:blipFill>
        <p:spPr>
          <a:xfrm>
            <a:off x="3496792" y="6286129"/>
            <a:ext cx="1481328" cy="493776"/>
          </a:xfrm>
          <a:prstGeom prst="rect">
            <a:avLst/>
          </a:prstGeom>
          <a:noFill/>
          <a:ln>
            <a:noFill/>
          </a:ln>
        </p:spPr>
      </p:pic>
      <p:sp>
        <p:nvSpPr>
          <p:cNvPr id="102" name="Google Shape;102;p1"/>
          <p:cNvSpPr txBox="1"/>
          <p:nvPr/>
        </p:nvSpPr>
        <p:spPr>
          <a:xfrm>
            <a:off x="264662" y="5579546"/>
            <a:ext cx="6464260" cy="483979"/>
          </a:xfrm>
          <a:prstGeom prst="rect">
            <a:avLst/>
          </a:prstGeom>
          <a:noFill/>
          <a:ln>
            <a:noFill/>
          </a:ln>
        </p:spPr>
        <p:txBody>
          <a:bodyPr anchorCtr="0" anchor="t" bIns="45700" lIns="91425" spcFirstLastPara="1" rIns="91425" wrap="square" tIns="45700">
            <a:spAutoFit/>
          </a:bodyPr>
          <a:lstStyle/>
          <a:p>
            <a:pPr indent="0" lvl="0" marL="914400" marR="1162050" rtl="0" algn="l">
              <a:lnSpc>
                <a:spcPct val="120000"/>
              </a:lnSpc>
              <a:spcBef>
                <a:spcPts val="0"/>
              </a:spcBef>
              <a:spcAft>
                <a:spcPts val="0"/>
              </a:spcAft>
              <a:buClr>
                <a:srgbClr val="000000"/>
              </a:buClr>
              <a:buSzPts val="800"/>
              <a:buFont typeface="Arial"/>
              <a:buNone/>
            </a:pPr>
            <a:r>
              <a:rPr b="0" i="0" lang="en-GB" sz="1100" u="none" cap="none" strike="noStrike">
                <a:solidFill>
                  <a:schemeClr val="lt1"/>
                </a:solidFill>
                <a:latin typeface="Calibri"/>
                <a:ea typeface="Calibri"/>
                <a:cs typeface="Calibri"/>
                <a:sym typeface="Calibri"/>
              </a:rPr>
              <a:t>EOSC-SYNERGY receives funding from the European Union’s Horizon 2020 research and innovation programme under grant agreement No. 857647</a:t>
            </a:r>
            <a:endParaRPr b="0" i="0" sz="2400" u="none" cap="none" strike="noStrike">
              <a:solidFill>
                <a:schemeClr val="lt1"/>
              </a:solidFill>
              <a:latin typeface="Arial"/>
              <a:ea typeface="Arial"/>
              <a:cs typeface="Arial"/>
              <a:sym typeface="Arial"/>
            </a:endParaRPr>
          </a:p>
        </p:txBody>
      </p:sp>
      <p:pic>
        <p:nvPicPr>
          <p:cNvPr id="103" name="Google Shape;103;p1"/>
          <p:cNvPicPr preferRelativeResize="0"/>
          <p:nvPr/>
        </p:nvPicPr>
        <p:blipFill rotWithShape="1">
          <a:blip r:embed="rId13">
            <a:alphaModFix/>
          </a:blip>
          <a:srcRect b="0" l="0" r="0" t="0"/>
          <a:stretch/>
        </p:blipFill>
        <p:spPr>
          <a:xfrm>
            <a:off x="584506" y="5633414"/>
            <a:ext cx="590725" cy="383750"/>
          </a:xfrm>
          <a:prstGeom prst="rect">
            <a:avLst/>
          </a:prstGeom>
          <a:noFill/>
          <a:ln>
            <a:noFill/>
          </a:ln>
        </p:spPr>
      </p:pic>
      <p:pic>
        <p:nvPicPr>
          <p:cNvPr id="104" name="Google Shape;104;p1"/>
          <p:cNvPicPr preferRelativeResize="0"/>
          <p:nvPr/>
        </p:nvPicPr>
        <p:blipFill rotWithShape="1">
          <a:blip r:embed="rId14">
            <a:alphaModFix/>
          </a:blip>
          <a:srcRect b="0" l="0" r="0" t="0"/>
          <a:stretch/>
        </p:blipFill>
        <p:spPr>
          <a:xfrm>
            <a:off x="10101899" y="3848438"/>
            <a:ext cx="1838501" cy="6463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grpSp>
        <p:nvGrpSpPr>
          <p:cNvPr id="229" name="Google Shape;229;p11"/>
          <p:cNvGrpSpPr/>
          <p:nvPr/>
        </p:nvGrpSpPr>
        <p:grpSpPr>
          <a:xfrm>
            <a:off x="6647619" y="2406343"/>
            <a:ext cx="2782169" cy="2783921"/>
            <a:chOff x="365882" y="-41454"/>
            <a:chExt cx="2782169" cy="2783921"/>
          </a:xfrm>
        </p:grpSpPr>
        <p:sp>
          <p:nvSpPr>
            <p:cNvPr id="230" name="Google Shape;230;p11"/>
            <p:cNvSpPr/>
            <p:nvPr/>
          </p:nvSpPr>
          <p:spPr>
            <a:xfrm>
              <a:off x="2115446" y="60528"/>
              <a:ext cx="971554" cy="971554"/>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 name="Google Shape;231;p11"/>
            <p:cNvSpPr txBox="1"/>
            <p:nvPr/>
          </p:nvSpPr>
          <p:spPr>
            <a:xfrm>
              <a:off x="2115446" y="60528"/>
              <a:ext cx="971554" cy="971554"/>
            </a:xfrm>
            <a:prstGeom prst="rect">
              <a:avLst/>
            </a:prstGeom>
            <a:noFill/>
            <a:ln>
              <a:noFill/>
            </a:ln>
          </p:spPr>
          <p:txBody>
            <a:bodyPr anchorCtr="0" anchor="ctr" bIns="66025" lIns="66025" spcFirstLastPara="1" rIns="66025" wrap="square" tIns="66025">
              <a:noAutofit/>
            </a:bodyPr>
            <a:lstStyle/>
            <a:p>
              <a:pPr indent="0" lvl="0" marL="0" marR="0" rtl="0" algn="ctr">
                <a:lnSpc>
                  <a:spcPct val="90000"/>
                </a:lnSpc>
                <a:spcBef>
                  <a:spcPts val="0"/>
                </a:spcBef>
                <a:spcAft>
                  <a:spcPts val="0"/>
                </a:spcAft>
                <a:buClr>
                  <a:srgbClr val="000000"/>
                </a:buClr>
                <a:buSzPts val="5200"/>
                <a:buFont typeface="Arial"/>
                <a:buNone/>
              </a:pPr>
              <a:r>
                <a:t/>
              </a:r>
              <a:endParaRPr b="1" i="0" sz="5200" u="none" cap="none" strike="noStrike">
                <a:solidFill>
                  <a:srgbClr val="000000"/>
                </a:solidFill>
                <a:latin typeface="Nunito"/>
                <a:ea typeface="Nunito"/>
                <a:cs typeface="Nunito"/>
                <a:sym typeface="Nunito"/>
              </a:endParaRPr>
            </a:p>
          </p:txBody>
        </p:sp>
        <p:sp>
          <p:nvSpPr>
            <p:cNvPr id="232" name="Google Shape;232;p11"/>
            <p:cNvSpPr/>
            <p:nvPr/>
          </p:nvSpPr>
          <p:spPr>
            <a:xfrm>
              <a:off x="405062" y="-522"/>
              <a:ext cx="2742989" cy="2742989"/>
            </a:xfrm>
            <a:custGeom>
              <a:rect b="b" l="l" r="r" t="t"/>
              <a:pathLst>
                <a:path extrusionOk="0" h="120000" w="120000">
                  <a:moveTo>
                    <a:pt x="112124" y="44171"/>
                  </a:moveTo>
                  <a:lnTo>
                    <a:pt x="112124" y="44171"/>
                  </a:lnTo>
                  <a:cubicBezTo>
                    <a:pt x="114586" y="52279"/>
                    <a:pt x="115123" y="60849"/>
                    <a:pt x="113692" y="69201"/>
                  </a:cubicBezTo>
                  <a:lnTo>
                    <a:pt x="118945" y="70796"/>
                  </a:lnTo>
                  <a:lnTo>
                    <a:pt x="108159" y="74625"/>
                  </a:lnTo>
                  <a:lnTo>
                    <a:pt x="100440" y="65177"/>
                  </a:lnTo>
                  <a:lnTo>
                    <a:pt x="105687" y="66770"/>
                  </a:lnTo>
                  <a:cubicBezTo>
                    <a:pt x="106689" y="60012"/>
                    <a:pt x="106178" y="53116"/>
                    <a:pt x="104193" y="46579"/>
                  </a:cubicBezTo>
                  <a:close/>
                </a:path>
              </a:pathLst>
            </a:custGeom>
            <a:solidFill>
              <a:srgbClr val="BE283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 name="Google Shape;233;p11"/>
            <p:cNvSpPr/>
            <p:nvPr/>
          </p:nvSpPr>
          <p:spPr>
            <a:xfrm>
              <a:off x="2115446" y="1709860"/>
              <a:ext cx="971554" cy="971554"/>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 name="Google Shape;234;p11"/>
            <p:cNvSpPr txBox="1"/>
            <p:nvPr/>
          </p:nvSpPr>
          <p:spPr>
            <a:xfrm>
              <a:off x="2115446" y="1709860"/>
              <a:ext cx="971554" cy="971554"/>
            </a:xfrm>
            <a:prstGeom prst="rect">
              <a:avLst/>
            </a:prstGeom>
            <a:noFill/>
            <a:ln>
              <a:noFill/>
            </a:ln>
          </p:spPr>
          <p:txBody>
            <a:bodyPr anchorCtr="0" anchor="ctr" bIns="66025" lIns="66025" spcFirstLastPara="1" rIns="66025" wrap="square" tIns="66025">
              <a:noAutofit/>
            </a:bodyPr>
            <a:lstStyle/>
            <a:p>
              <a:pPr indent="0" lvl="0" marL="0" marR="0" rtl="0" algn="ctr">
                <a:lnSpc>
                  <a:spcPct val="90000"/>
                </a:lnSpc>
                <a:spcBef>
                  <a:spcPts val="0"/>
                </a:spcBef>
                <a:spcAft>
                  <a:spcPts val="0"/>
                </a:spcAft>
                <a:buClr>
                  <a:srgbClr val="000000"/>
                </a:buClr>
                <a:buSzPts val="5200"/>
                <a:buFont typeface="Arial"/>
                <a:buNone/>
              </a:pPr>
              <a:r>
                <a:t/>
              </a:r>
              <a:endParaRPr b="1" i="0" sz="5200" u="none" cap="none" strike="noStrike">
                <a:solidFill>
                  <a:srgbClr val="000000"/>
                </a:solidFill>
                <a:latin typeface="Nunito"/>
                <a:ea typeface="Nunito"/>
                <a:cs typeface="Nunito"/>
                <a:sym typeface="Nunito"/>
              </a:endParaRPr>
            </a:p>
          </p:txBody>
        </p:sp>
        <p:sp>
          <p:nvSpPr>
            <p:cNvPr id="235" name="Google Shape;235;p11"/>
            <p:cNvSpPr/>
            <p:nvPr/>
          </p:nvSpPr>
          <p:spPr>
            <a:xfrm>
              <a:off x="405062" y="-522"/>
              <a:ext cx="2742989" cy="2742989"/>
            </a:xfrm>
            <a:custGeom>
              <a:rect b="b" l="l" r="r" t="t"/>
              <a:pathLst>
                <a:path extrusionOk="0" h="120000" w="120000">
                  <a:moveTo>
                    <a:pt x="75829" y="112124"/>
                  </a:moveTo>
                  <a:lnTo>
                    <a:pt x="75829" y="112124"/>
                  </a:lnTo>
                  <a:cubicBezTo>
                    <a:pt x="67721" y="114586"/>
                    <a:pt x="59151" y="115123"/>
                    <a:pt x="50799" y="113692"/>
                  </a:cubicBezTo>
                  <a:lnTo>
                    <a:pt x="49204" y="118945"/>
                  </a:lnTo>
                  <a:lnTo>
                    <a:pt x="45375" y="108159"/>
                  </a:lnTo>
                  <a:lnTo>
                    <a:pt x="54823" y="100440"/>
                  </a:lnTo>
                  <a:lnTo>
                    <a:pt x="53230" y="105687"/>
                  </a:lnTo>
                  <a:lnTo>
                    <a:pt x="53230" y="105687"/>
                  </a:lnTo>
                  <a:cubicBezTo>
                    <a:pt x="59988" y="106689"/>
                    <a:pt x="66884" y="106178"/>
                    <a:pt x="73421" y="104193"/>
                  </a:cubicBezTo>
                  <a:close/>
                </a:path>
              </a:pathLst>
            </a:custGeom>
            <a:solidFill>
              <a:srgbClr val="C9D22A"/>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 name="Google Shape;236;p11"/>
            <p:cNvSpPr/>
            <p:nvPr/>
          </p:nvSpPr>
          <p:spPr>
            <a:xfrm>
              <a:off x="466113" y="1709860"/>
              <a:ext cx="971554" cy="971554"/>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 name="Google Shape;237;p11"/>
            <p:cNvSpPr txBox="1"/>
            <p:nvPr/>
          </p:nvSpPr>
          <p:spPr>
            <a:xfrm>
              <a:off x="466113" y="1709860"/>
              <a:ext cx="971554" cy="971554"/>
            </a:xfrm>
            <a:prstGeom prst="rect">
              <a:avLst/>
            </a:prstGeom>
            <a:noFill/>
            <a:ln>
              <a:noFill/>
            </a:ln>
          </p:spPr>
          <p:txBody>
            <a:bodyPr anchorCtr="0" anchor="ctr" bIns="66025" lIns="66025" spcFirstLastPara="1" rIns="66025" wrap="square" tIns="66025">
              <a:noAutofit/>
            </a:bodyPr>
            <a:lstStyle/>
            <a:p>
              <a:pPr indent="0" lvl="0" marL="0" marR="0" rtl="0" algn="ctr">
                <a:lnSpc>
                  <a:spcPct val="90000"/>
                </a:lnSpc>
                <a:spcBef>
                  <a:spcPts val="0"/>
                </a:spcBef>
                <a:spcAft>
                  <a:spcPts val="0"/>
                </a:spcAft>
                <a:buClr>
                  <a:srgbClr val="000000"/>
                </a:buClr>
                <a:buSzPts val="5200"/>
                <a:buFont typeface="Arial"/>
                <a:buNone/>
              </a:pPr>
              <a:r>
                <a:t/>
              </a:r>
              <a:endParaRPr b="1" i="0" sz="5200" u="none" cap="none" strike="noStrike">
                <a:solidFill>
                  <a:srgbClr val="000000"/>
                </a:solidFill>
                <a:latin typeface="Nunito"/>
                <a:ea typeface="Nunito"/>
                <a:cs typeface="Nunito"/>
                <a:sym typeface="Nunito"/>
              </a:endParaRPr>
            </a:p>
          </p:txBody>
        </p:sp>
        <p:sp>
          <p:nvSpPr>
            <p:cNvPr id="238" name="Google Shape;238;p11"/>
            <p:cNvSpPr/>
            <p:nvPr/>
          </p:nvSpPr>
          <p:spPr>
            <a:xfrm>
              <a:off x="391802" y="-41454"/>
              <a:ext cx="2742989" cy="2742989"/>
            </a:xfrm>
            <a:custGeom>
              <a:rect b="b" l="l" r="r" t="t"/>
              <a:pathLst>
                <a:path extrusionOk="0" h="120000" w="120000">
                  <a:moveTo>
                    <a:pt x="8495" y="77741"/>
                  </a:moveTo>
                  <a:lnTo>
                    <a:pt x="8495" y="77741"/>
                  </a:lnTo>
                  <a:cubicBezTo>
                    <a:pt x="5735" y="69728"/>
                    <a:pt x="4883" y="61182"/>
                    <a:pt x="6006" y="52782"/>
                  </a:cubicBezTo>
                  <a:lnTo>
                    <a:pt x="697" y="51381"/>
                  </a:lnTo>
                  <a:lnTo>
                    <a:pt x="11335" y="47158"/>
                  </a:lnTo>
                  <a:lnTo>
                    <a:pt x="19396" y="56316"/>
                  </a:lnTo>
                  <a:lnTo>
                    <a:pt x="14094" y="54917"/>
                  </a:lnTo>
                  <a:lnTo>
                    <a:pt x="14094" y="54917"/>
                  </a:lnTo>
                  <a:cubicBezTo>
                    <a:pt x="13342" y="61708"/>
                    <a:pt x="14107" y="68581"/>
                    <a:pt x="16332" y="75042"/>
                  </a:cubicBezTo>
                  <a:close/>
                </a:path>
              </a:pathLst>
            </a:custGeom>
            <a:solidFill>
              <a:srgbClr val="36BDDF"/>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 name="Google Shape;239;p11"/>
            <p:cNvSpPr/>
            <p:nvPr/>
          </p:nvSpPr>
          <p:spPr>
            <a:xfrm>
              <a:off x="432392" y="60916"/>
              <a:ext cx="971554" cy="971554"/>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 name="Google Shape;240;p11"/>
            <p:cNvSpPr txBox="1"/>
            <p:nvPr/>
          </p:nvSpPr>
          <p:spPr>
            <a:xfrm>
              <a:off x="432392" y="60916"/>
              <a:ext cx="971554" cy="971554"/>
            </a:xfrm>
            <a:prstGeom prst="rect">
              <a:avLst/>
            </a:prstGeom>
            <a:noFill/>
            <a:ln>
              <a:noFill/>
            </a:ln>
          </p:spPr>
          <p:txBody>
            <a:bodyPr anchorCtr="0" anchor="ctr" bIns="66025" lIns="66025" spcFirstLastPara="1" rIns="66025" wrap="square" tIns="66025">
              <a:noAutofit/>
            </a:bodyPr>
            <a:lstStyle/>
            <a:p>
              <a:pPr indent="0" lvl="0" marL="0" marR="0" rtl="0" algn="ctr">
                <a:lnSpc>
                  <a:spcPct val="90000"/>
                </a:lnSpc>
                <a:spcBef>
                  <a:spcPts val="0"/>
                </a:spcBef>
                <a:spcAft>
                  <a:spcPts val="0"/>
                </a:spcAft>
                <a:buClr>
                  <a:srgbClr val="000000"/>
                </a:buClr>
                <a:buSzPts val="5200"/>
                <a:buFont typeface="Arial"/>
                <a:buNone/>
              </a:pPr>
              <a:r>
                <a:t/>
              </a:r>
              <a:endParaRPr b="1" i="0" sz="5200" u="none" cap="none" strike="noStrike">
                <a:solidFill>
                  <a:srgbClr val="000000"/>
                </a:solidFill>
                <a:latin typeface="Nunito"/>
                <a:ea typeface="Nunito"/>
                <a:cs typeface="Nunito"/>
                <a:sym typeface="Nunito"/>
              </a:endParaRPr>
            </a:p>
          </p:txBody>
        </p:sp>
        <p:sp>
          <p:nvSpPr>
            <p:cNvPr id="241" name="Google Shape;241;p11"/>
            <p:cNvSpPr/>
            <p:nvPr/>
          </p:nvSpPr>
          <p:spPr>
            <a:xfrm>
              <a:off x="365882" y="-13180"/>
              <a:ext cx="2742989" cy="2742989"/>
            </a:xfrm>
            <a:custGeom>
              <a:rect b="b" l="l" r="r" t="t"/>
              <a:pathLst>
                <a:path extrusionOk="0" h="120000" w="120000">
                  <a:moveTo>
                    <a:pt x="44426" y="7799"/>
                  </a:moveTo>
                  <a:lnTo>
                    <a:pt x="44426" y="7799"/>
                  </a:lnTo>
                  <a:cubicBezTo>
                    <a:pt x="53083" y="5216"/>
                    <a:pt x="62246" y="4827"/>
                    <a:pt x="71091" y="6666"/>
                  </a:cubicBezTo>
                  <a:lnTo>
                    <a:pt x="72870" y="1473"/>
                  </a:lnTo>
                  <a:lnTo>
                    <a:pt x="76316" y="12388"/>
                  </a:lnTo>
                  <a:lnTo>
                    <a:pt x="66601" y="19768"/>
                  </a:lnTo>
                  <a:lnTo>
                    <a:pt x="68379" y="14580"/>
                  </a:lnTo>
                  <a:lnTo>
                    <a:pt x="68379" y="14580"/>
                  </a:lnTo>
                  <a:cubicBezTo>
                    <a:pt x="61194" y="13255"/>
                    <a:pt x="53797" y="13653"/>
                    <a:pt x="46795" y="15742"/>
                  </a:cubicBezTo>
                  <a:close/>
                </a:path>
              </a:pathLst>
            </a:custGeom>
            <a:solidFill>
              <a:srgbClr val="F8DB0C"/>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42" name="Google Shape;242;p11"/>
          <p:cNvGrpSpPr/>
          <p:nvPr/>
        </p:nvGrpSpPr>
        <p:grpSpPr>
          <a:xfrm>
            <a:off x="6128808" y="1886905"/>
            <a:ext cx="3805540" cy="3807918"/>
            <a:chOff x="702286" y="-56263"/>
            <a:chExt cx="3805540" cy="3807918"/>
          </a:xfrm>
        </p:grpSpPr>
        <p:sp>
          <p:nvSpPr>
            <p:cNvPr id="243" name="Google Shape;243;p11"/>
            <p:cNvSpPr/>
            <p:nvPr/>
          </p:nvSpPr>
          <p:spPr>
            <a:xfrm>
              <a:off x="3097161" y="84045"/>
              <a:ext cx="1326167" cy="1326167"/>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 name="Google Shape;244;p11"/>
            <p:cNvSpPr txBox="1"/>
            <p:nvPr/>
          </p:nvSpPr>
          <p:spPr>
            <a:xfrm>
              <a:off x="3097161" y="84045"/>
              <a:ext cx="1326167" cy="1326167"/>
            </a:xfrm>
            <a:prstGeom prst="rect">
              <a:avLst/>
            </a:prstGeom>
            <a:noFill/>
            <a:ln>
              <a:noFill/>
            </a:ln>
          </p:spPr>
          <p:txBody>
            <a:bodyPr anchorCtr="0" anchor="ctr" bIns="25400" lIns="25400" spcFirstLastPara="1" rIns="25400" wrap="square" tIns="25400">
              <a:noAutofit/>
            </a:bodyPr>
            <a:lstStyle/>
            <a:p>
              <a:pPr indent="0" lvl="0" marL="0" marR="0" rtl="0" algn="ctr">
                <a:lnSpc>
                  <a:spcPct val="90000"/>
                </a:lnSpc>
                <a:spcBef>
                  <a:spcPts val="0"/>
                </a:spcBef>
                <a:spcAft>
                  <a:spcPts val="0"/>
                </a:spcAft>
                <a:buClr>
                  <a:srgbClr val="000000"/>
                </a:buClr>
                <a:buSzPts val="2000"/>
                <a:buFont typeface="Arial"/>
                <a:buNone/>
              </a:pPr>
              <a:r>
                <a:rPr b="1" i="0" lang="en-GB" sz="2000" u="none" cap="none" strike="noStrike">
                  <a:solidFill>
                    <a:srgbClr val="000000"/>
                  </a:solidFill>
                  <a:latin typeface="Nunito"/>
                  <a:ea typeface="Nunito"/>
                  <a:cs typeface="Nunito"/>
                  <a:sym typeface="Nunito"/>
                </a:rPr>
                <a:t>Design</a:t>
              </a:r>
              <a:endParaRPr b="0" i="0" sz="1400" u="none" cap="none" strike="noStrike">
                <a:solidFill>
                  <a:srgbClr val="000000"/>
                </a:solidFill>
                <a:latin typeface="Arial"/>
                <a:ea typeface="Arial"/>
                <a:cs typeface="Arial"/>
                <a:sym typeface="Arial"/>
              </a:endParaRPr>
            </a:p>
          </p:txBody>
        </p:sp>
        <p:sp>
          <p:nvSpPr>
            <p:cNvPr id="245" name="Google Shape;245;p11"/>
            <p:cNvSpPr/>
            <p:nvPr/>
          </p:nvSpPr>
          <p:spPr>
            <a:xfrm>
              <a:off x="755720" y="-451"/>
              <a:ext cx="3752106" cy="3752106"/>
            </a:xfrm>
            <a:custGeom>
              <a:rect b="b" l="l" r="r" t="t"/>
              <a:pathLst>
                <a:path extrusionOk="0" h="120000" w="120000">
                  <a:moveTo>
                    <a:pt x="112118" y="44111"/>
                  </a:moveTo>
                  <a:cubicBezTo>
                    <a:pt x="114603" y="52261"/>
                    <a:pt x="115141" y="60880"/>
                    <a:pt x="113690" y="69277"/>
                  </a:cubicBezTo>
                  <a:lnTo>
                    <a:pt x="118931" y="70874"/>
                  </a:lnTo>
                  <a:lnTo>
                    <a:pt x="108162" y="74683"/>
                  </a:lnTo>
                  <a:lnTo>
                    <a:pt x="100472" y="65247"/>
                  </a:lnTo>
                  <a:lnTo>
                    <a:pt x="105706" y="66842"/>
                  </a:lnTo>
                  <a:cubicBezTo>
                    <a:pt x="106724" y="60042"/>
                    <a:pt x="106212" y="53100"/>
                    <a:pt x="104207" y="46523"/>
                  </a:cubicBezTo>
                  <a:close/>
                </a:path>
              </a:pathLst>
            </a:custGeom>
            <a:solidFill>
              <a:srgbClr val="BE283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 name="Google Shape;246;p11"/>
            <p:cNvSpPr/>
            <p:nvPr/>
          </p:nvSpPr>
          <p:spPr>
            <a:xfrm>
              <a:off x="3097161" y="2340989"/>
              <a:ext cx="1326167" cy="1326167"/>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 name="Google Shape;247;p11"/>
            <p:cNvSpPr txBox="1"/>
            <p:nvPr/>
          </p:nvSpPr>
          <p:spPr>
            <a:xfrm>
              <a:off x="3097161" y="2340989"/>
              <a:ext cx="1326167" cy="1326167"/>
            </a:xfrm>
            <a:prstGeom prst="rect">
              <a:avLst/>
            </a:prstGeom>
            <a:noFill/>
            <a:ln>
              <a:noFill/>
            </a:ln>
          </p:spPr>
          <p:txBody>
            <a:bodyPr anchorCtr="0" anchor="ctr" bIns="25400" lIns="25400" spcFirstLastPara="1" rIns="25400" wrap="square" tIns="25400">
              <a:noAutofit/>
            </a:bodyPr>
            <a:lstStyle/>
            <a:p>
              <a:pPr indent="0" lvl="0" marL="0" marR="0" rtl="0" algn="ctr">
                <a:lnSpc>
                  <a:spcPct val="90000"/>
                </a:lnSpc>
                <a:spcBef>
                  <a:spcPts val="0"/>
                </a:spcBef>
                <a:spcAft>
                  <a:spcPts val="0"/>
                </a:spcAft>
                <a:buClr>
                  <a:srgbClr val="000000"/>
                </a:buClr>
                <a:buSzPts val="2000"/>
                <a:buFont typeface="Arial"/>
                <a:buNone/>
              </a:pPr>
              <a:r>
                <a:rPr b="1" i="0" lang="en-GB" sz="2000" u="none" cap="none" strike="noStrike">
                  <a:solidFill>
                    <a:srgbClr val="000000"/>
                  </a:solidFill>
                  <a:latin typeface="Nunito"/>
                  <a:ea typeface="Nunito"/>
                  <a:cs typeface="Nunito"/>
                  <a:sym typeface="Nunito"/>
                </a:rPr>
                <a:t>Develop</a:t>
              </a:r>
              <a:endParaRPr b="0" i="0" sz="1400" u="none" cap="none" strike="noStrike">
                <a:solidFill>
                  <a:srgbClr val="000000"/>
                </a:solidFill>
                <a:latin typeface="Arial"/>
                <a:ea typeface="Arial"/>
                <a:cs typeface="Arial"/>
                <a:sym typeface="Arial"/>
              </a:endParaRPr>
            </a:p>
          </p:txBody>
        </p:sp>
        <p:sp>
          <p:nvSpPr>
            <p:cNvPr id="248" name="Google Shape;248;p11"/>
            <p:cNvSpPr/>
            <p:nvPr/>
          </p:nvSpPr>
          <p:spPr>
            <a:xfrm>
              <a:off x="755720" y="-451"/>
              <a:ext cx="3752106" cy="3752106"/>
            </a:xfrm>
            <a:custGeom>
              <a:rect b="b" l="l" r="r" t="t"/>
              <a:pathLst>
                <a:path extrusionOk="0" h="120000" w="120000">
                  <a:moveTo>
                    <a:pt x="75889" y="112118"/>
                  </a:moveTo>
                  <a:cubicBezTo>
                    <a:pt x="67739" y="114603"/>
                    <a:pt x="59120" y="115141"/>
                    <a:pt x="50723" y="113690"/>
                  </a:cubicBezTo>
                  <a:lnTo>
                    <a:pt x="49126" y="118931"/>
                  </a:lnTo>
                  <a:lnTo>
                    <a:pt x="45317" y="108162"/>
                  </a:lnTo>
                  <a:lnTo>
                    <a:pt x="54753" y="100472"/>
                  </a:lnTo>
                  <a:lnTo>
                    <a:pt x="53158" y="105706"/>
                  </a:lnTo>
                  <a:lnTo>
                    <a:pt x="53158" y="105706"/>
                  </a:lnTo>
                  <a:cubicBezTo>
                    <a:pt x="59958" y="106724"/>
                    <a:pt x="66900" y="106212"/>
                    <a:pt x="73477" y="104207"/>
                  </a:cubicBezTo>
                  <a:close/>
                </a:path>
              </a:pathLst>
            </a:custGeom>
            <a:solidFill>
              <a:srgbClr val="C9D22A"/>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 name="Google Shape;249;p11"/>
            <p:cNvSpPr/>
            <p:nvPr/>
          </p:nvSpPr>
          <p:spPr>
            <a:xfrm>
              <a:off x="840217" y="2340989"/>
              <a:ext cx="1326167" cy="1326167"/>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 name="Google Shape;250;p11"/>
            <p:cNvSpPr txBox="1"/>
            <p:nvPr/>
          </p:nvSpPr>
          <p:spPr>
            <a:xfrm>
              <a:off x="794078" y="2340982"/>
              <a:ext cx="1372200" cy="1326300"/>
            </a:xfrm>
            <a:prstGeom prst="rect">
              <a:avLst/>
            </a:prstGeom>
            <a:noFill/>
            <a:ln>
              <a:noFill/>
            </a:ln>
          </p:spPr>
          <p:txBody>
            <a:bodyPr anchorCtr="0" anchor="ctr" bIns="25400" lIns="25400" spcFirstLastPara="1" rIns="25400" wrap="square" tIns="25400">
              <a:noAutofit/>
            </a:bodyPr>
            <a:lstStyle/>
            <a:p>
              <a:pPr indent="0" lvl="0" marL="0" marR="0" rtl="0" algn="ctr">
                <a:lnSpc>
                  <a:spcPct val="90000"/>
                </a:lnSpc>
                <a:spcBef>
                  <a:spcPts val="0"/>
                </a:spcBef>
                <a:spcAft>
                  <a:spcPts val="0"/>
                </a:spcAft>
                <a:buClr>
                  <a:srgbClr val="000000"/>
                </a:buClr>
                <a:buSzPts val="2000"/>
                <a:buFont typeface="Arial"/>
                <a:buNone/>
              </a:pPr>
              <a:r>
                <a:rPr b="1" i="0" lang="en-GB" sz="2000" u="none" cap="none" strike="noStrike">
                  <a:solidFill>
                    <a:srgbClr val="000000"/>
                  </a:solidFill>
                  <a:latin typeface="Nunito"/>
                  <a:ea typeface="Nunito"/>
                  <a:cs typeface="Nunito"/>
                  <a:sym typeface="Nunito"/>
                </a:rPr>
                <a:t>Implement</a:t>
              </a:r>
              <a:endParaRPr b="0" i="0" sz="1400" u="none" cap="none" strike="noStrike">
                <a:solidFill>
                  <a:srgbClr val="000000"/>
                </a:solidFill>
                <a:latin typeface="Arial"/>
                <a:ea typeface="Arial"/>
                <a:cs typeface="Arial"/>
                <a:sym typeface="Arial"/>
              </a:endParaRPr>
            </a:p>
          </p:txBody>
        </p:sp>
        <p:sp>
          <p:nvSpPr>
            <p:cNvPr id="251" name="Google Shape;251;p11"/>
            <p:cNvSpPr/>
            <p:nvPr/>
          </p:nvSpPr>
          <p:spPr>
            <a:xfrm>
              <a:off x="737577" y="-56263"/>
              <a:ext cx="3752106" cy="3752106"/>
            </a:xfrm>
            <a:custGeom>
              <a:rect b="b" l="l" r="r" t="t"/>
              <a:pathLst>
                <a:path extrusionOk="0" h="120000" w="120000">
                  <a:moveTo>
                    <a:pt x="8502" y="77794"/>
                  </a:moveTo>
                  <a:cubicBezTo>
                    <a:pt x="5719" y="69740"/>
                    <a:pt x="4864" y="61145"/>
                    <a:pt x="6005" y="52700"/>
                  </a:cubicBezTo>
                  <a:lnTo>
                    <a:pt x="709" y="51296"/>
                  </a:lnTo>
                  <a:lnTo>
                    <a:pt x="11331" y="47095"/>
                  </a:lnTo>
                  <a:lnTo>
                    <a:pt x="19363" y="56242"/>
                  </a:lnTo>
                  <a:lnTo>
                    <a:pt x="14073" y="54840"/>
                  </a:lnTo>
                  <a:lnTo>
                    <a:pt x="14073" y="54840"/>
                  </a:lnTo>
                  <a:cubicBezTo>
                    <a:pt x="13306" y="61674"/>
                    <a:pt x="14073" y="68593"/>
                    <a:pt x="16319" y="75093"/>
                  </a:cubicBezTo>
                  <a:close/>
                </a:path>
              </a:pathLst>
            </a:custGeom>
            <a:solidFill>
              <a:srgbClr val="36BDDF"/>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 name="Google Shape;252;p11"/>
            <p:cNvSpPr/>
            <p:nvPr/>
          </p:nvSpPr>
          <p:spPr>
            <a:xfrm>
              <a:off x="794073" y="84576"/>
              <a:ext cx="1326167" cy="1326167"/>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 name="Google Shape;253;p11"/>
            <p:cNvSpPr txBox="1"/>
            <p:nvPr/>
          </p:nvSpPr>
          <p:spPr>
            <a:xfrm>
              <a:off x="794073" y="84576"/>
              <a:ext cx="1326167" cy="1326167"/>
            </a:xfrm>
            <a:prstGeom prst="rect">
              <a:avLst/>
            </a:prstGeom>
            <a:noFill/>
            <a:ln>
              <a:noFill/>
            </a:ln>
          </p:spPr>
          <p:txBody>
            <a:bodyPr anchorCtr="0" anchor="ctr" bIns="25400" lIns="25400" spcFirstLastPara="1" rIns="25400" wrap="square" tIns="25400">
              <a:noAutofit/>
            </a:bodyPr>
            <a:lstStyle/>
            <a:p>
              <a:pPr indent="0" lvl="0" marL="0" marR="0" rtl="0" algn="ctr">
                <a:lnSpc>
                  <a:spcPct val="90000"/>
                </a:lnSpc>
                <a:spcBef>
                  <a:spcPts val="0"/>
                </a:spcBef>
                <a:spcAft>
                  <a:spcPts val="0"/>
                </a:spcAft>
                <a:buClr>
                  <a:srgbClr val="000000"/>
                </a:buClr>
                <a:buSzPts val="2000"/>
                <a:buFont typeface="Arial"/>
                <a:buNone/>
              </a:pPr>
              <a:r>
                <a:rPr b="1" i="0" lang="en-GB" sz="2000" u="none" cap="none" strike="noStrike">
                  <a:solidFill>
                    <a:srgbClr val="000000"/>
                  </a:solidFill>
                  <a:latin typeface="Nunito"/>
                  <a:ea typeface="Nunito"/>
                  <a:cs typeface="Nunito"/>
                  <a:sym typeface="Nunito"/>
                </a:rPr>
                <a:t>Analyse</a:t>
              </a:r>
              <a:endParaRPr b="0" i="0" sz="1400" u="none" cap="none" strike="noStrike">
                <a:solidFill>
                  <a:srgbClr val="000000"/>
                </a:solidFill>
                <a:latin typeface="Arial"/>
                <a:ea typeface="Arial"/>
                <a:cs typeface="Arial"/>
                <a:sym typeface="Arial"/>
              </a:endParaRPr>
            </a:p>
          </p:txBody>
        </p:sp>
        <p:sp>
          <p:nvSpPr>
            <p:cNvPr id="254" name="Google Shape;254;p11"/>
            <p:cNvSpPr/>
            <p:nvPr/>
          </p:nvSpPr>
          <p:spPr>
            <a:xfrm>
              <a:off x="702286" y="-17775"/>
              <a:ext cx="3752106" cy="3752106"/>
            </a:xfrm>
            <a:custGeom>
              <a:rect b="b" l="l" r="r" t="t"/>
              <a:pathLst>
                <a:path extrusionOk="0" h="120000" w="120000">
                  <a:moveTo>
                    <a:pt x="44360" y="7807"/>
                  </a:moveTo>
                  <a:lnTo>
                    <a:pt x="44360" y="7807"/>
                  </a:lnTo>
                  <a:cubicBezTo>
                    <a:pt x="53059" y="5200"/>
                    <a:pt x="62272" y="4809"/>
                    <a:pt x="71160" y="6669"/>
                  </a:cubicBezTo>
                  <a:lnTo>
                    <a:pt x="72941" y="1488"/>
                  </a:lnTo>
                  <a:lnTo>
                    <a:pt x="76369" y="12384"/>
                  </a:lnTo>
                  <a:lnTo>
                    <a:pt x="66668" y="19738"/>
                  </a:lnTo>
                  <a:lnTo>
                    <a:pt x="68447" y="14563"/>
                  </a:lnTo>
                  <a:lnTo>
                    <a:pt x="68447" y="14563"/>
                  </a:lnTo>
                  <a:cubicBezTo>
                    <a:pt x="61219" y="13219"/>
                    <a:pt x="53776" y="13619"/>
                    <a:pt x="46734" y="15729"/>
                  </a:cubicBezTo>
                  <a:close/>
                </a:path>
              </a:pathLst>
            </a:custGeom>
            <a:solidFill>
              <a:srgbClr val="F8DB0C"/>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55" name="Google Shape;255;p11"/>
          <p:cNvSpPr txBox="1"/>
          <p:nvPr>
            <p:ph type="title"/>
          </p:nvPr>
        </p:nvSpPr>
        <p:spPr>
          <a:xfrm>
            <a:off x="838200" y="365125"/>
            <a:ext cx="9268326"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1800"/>
              <a:buNone/>
            </a:pPr>
            <a:r>
              <a:rPr lang="en-GB"/>
              <a:t>In reality</a:t>
            </a:r>
            <a:endParaRPr/>
          </a:p>
        </p:txBody>
      </p:sp>
      <p:sp>
        <p:nvSpPr>
          <p:cNvPr id="256" name="Google Shape;256;p11"/>
          <p:cNvSpPr txBox="1"/>
          <p:nvPr>
            <p:ph idx="1" type="body"/>
          </p:nvPr>
        </p:nvSpPr>
        <p:spPr>
          <a:xfrm>
            <a:off x="838199" y="1825625"/>
            <a:ext cx="4278687" cy="4351338"/>
          </a:xfrm>
          <a:prstGeom prst="rect">
            <a:avLst/>
          </a:prstGeom>
          <a:noFill/>
          <a:ln>
            <a:noFill/>
          </a:ln>
        </p:spPr>
        <p:txBody>
          <a:bodyPr anchorCtr="0" anchor="t" bIns="45700" lIns="91425" spcFirstLastPara="1" rIns="91425" wrap="square" tIns="45700">
            <a:normAutofit/>
          </a:bodyPr>
          <a:lstStyle/>
          <a:p>
            <a:pPr indent="0" lvl="0" marL="114300" rtl="0" algn="l">
              <a:lnSpc>
                <a:spcPct val="90000"/>
              </a:lnSpc>
              <a:spcBef>
                <a:spcPts val="1000"/>
              </a:spcBef>
              <a:spcAft>
                <a:spcPts val="0"/>
              </a:spcAft>
              <a:buSzPts val="1800"/>
              <a:buNone/>
            </a:pPr>
            <a:r>
              <a:t/>
            </a:r>
            <a:endParaRPr/>
          </a:p>
          <a:p>
            <a:pPr indent="-342900" lvl="0" marL="457200" rtl="0" algn="l">
              <a:lnSpc>
                <a:spcPct val="90000"/>
              </a:lnSpc>
              <a:spcBef>
                <a:spcPts val="1000"/>
              </a:spcBef>
              <a:spcAft>
                <a:spcPts val="0"/>
              </a:spcAft>
              <a:buSzPts val="3080"/>
              <a:buChar char="•"/>
            </a:pPr>
            <a:r>
              <a:rPr lang="en-GB"/>
              <a:t>It’s iterative</a:t>
            </a:r>
            <a:endParaRPr/>
          </a:p>
          <a:p>
            <a:pPr indent="-147320" lvl="0" marL="457200" rtl="0" algn="l">
              <a:lnSpc>
                <a:spcPct val="90000"/>
              </a:lnSpc>
              <a:spcBef>
                <a:spcPts val="1000"/>
              </a:spcBef>
              <a:spcAft>
                <a:spcPts val="0"/>
              </a:spcAft>
              <a:buSzPts val="3080"/>
              <a:buNone/>
            </a:pPr>
            <a:r>
              <a:t/>
            </a:r>
            <a:endParaRPr/>
          </a:p>
          <a:p>
            <a:pPr indent="-342900" lvl="0" marL="457200" rtl="0" algn="l">
              <a:lnSpc>
                <a:spcPct val="90000"/>
              </a:lnSpc>
              <a:spcBef>
                <a:spcPts val="1000"/>
              </a:spcBef>
              <a:spcAft>
                <a:spcPts val="0"/>
              </a:spcAft>
              <a:buSzPts val="3080"/>
              <a:buChar char="•"/>
            </a:pPr>
            <a:r>
              <a:rPr lang="en-GB"/>
              <a:t>It’s not always linear</a:t>
            </a:r>
            <a:endParaRPr/>
          </a:p>
          <a:p>
            <a:pPr indent="0" lvl="0" marL="457200" rtl="0" algn="l">
              <a:lnSpc>
                <a:spcPct val="90000"/>
              </a:lnSpc>
              <a:spcBef>
                <a:spcPts val="1000"/>
              </a:spcBef>
              <a:spcAft>
                <a:spcPts val="0"/>
              </a:spcAft>
              <a:buSzPts val="1800"/>
              <a:buNone/>
            </a:pPr>
            <a:r>
              <a:t/>
            </a:r>
            <a:endParaRPr/>
          </a:p>
          <a:p>
            <a:pPr indent="-342900" lvl="0" marL="457200" rtl="0" algn="l">
              <a:lnSpc>
                <a:spcPct val="90000"/>
              </a:lnSpc>
              <a:spcBef>
                <a:spcPts val="1000"/>
              </a:spcBef>
              <a:spcAft>
                <a:spcPts val="0"/>
              </a:spcAft>
              <a:buSzPts val="3080"/>
              <a:buChar char="•"/>
            </a:pPr>
            <a:r>
              <a:rPr lang="en-GB"/>
              <a:t>Evaluation at the core</a:t>
            </a:r>
            <a:endParaRPr/>
          </a:p>
          <a:p>
            <a:pPr indent="0" lvl="0" marL="0" rtl="0" algn="l">
              <a:lnSpc>
                <a:spcPct val="90000"/>
              </a:lnSpc>
              <a:spcBef>
                <a:spcPts val="1000"/>
              </a:spcBef>
              <a:spcAft>
                <a:spcPts val="0"/>
              </a:spcAft>
              <a:buSzPts val="1800"/>
              <a:buNone/>
            </a:pPr>
            <a:r>
              <a:t/>
            </a:r>
            <a:endParaRPr/>
          </a:p>
          <a:p>
            <a:pPr indent="-228600" lvl="1" marL="914400" rtl="0" algn="l">
              <a:lnSpc>
                <a:spcPct val="90000"/>
              </a:lnSpc>
              <a:spcBef>
                <a:spcPts val="500"/>
              </a:spcBef>
              <a:spcAft>
                <a:spcPts val="0"/>
              </a:spcAft>
              <a:buSzPts val="1800"/>
              <a:buNone/>
            </a:pPr>
            <a:r>
              <a:t/>
            </a:r>
            <a:endParaRPr/>
          </a:p>
        </p:txBody>
      </p:sp>
      <p:sp>
        <p:nvSpPr>
          <p:cNvPr id="257" name="Google Shape;257;p11"/>
          <p:cNvSpPr txBox="1"/>
          <p:nvPr>
            <p:ph idx="12" type="sldNum"/>
          </p:nvPr>
        </p:nvSpPr>
        <p:spPr>
          <a:xfrm>
            <a:off x="10503568" y="6356350"/>
            <a:ext cx="850232"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sp>
        <p:nvSpPr>
          <p:cNvPr id="258" name="Google Shape;258;p11"/>
          <p:cNvSpPr txBox="1"/>
          <p:nvPr/>
        </p:nvSpPr>
        <p:spPr>
          <a:xfrm>
            <a:off x="10673072" y="1889895"/>
            <a:ext cx="850232"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 name="Google Shape;259;p11"/>
          <p:cNvSpPr/>
          <p:nvPr/>
        </p:nvSpPr>
        <p:spPr>
          <a:xfrm>
            <a:off x="7196284" y="2912824"/>
            <a:ext cx="1724025" cy="1733550"/>
          </a:xfrm>
          <a:prstGeom prst="donut">
            <a:avLst>
              <a:gd fmla="val 12283" name="adj"/>
            </a:avLst>
          </a:prstGeom>
          <a:solidFill>
            <a:schemeClr val="accent1">
              <a:alpha val="5254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60" name="Google Shape;260;p11"/>
          <p:cNvSpPr txBox="1"/>
          <p:nvPr/>
        </p:nvSpPr>
        <p:spPr>
          <a:xfrm>
            <a:off x="7446589" y="3579544"/>
            <a:ext cx="1223412"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GB" sz="2000" u="none" cap="none" strike="noStrike">
                <a:solidFill>
                  <a:srgbClr val="000000"/>
                </a:solidFill>
                <a:latin typeface="Nunito"/>
                <a:ea typeface="Nunito"/>
                <a:cs typeface="Nunito"/>
                <a:sym typeface="Nunito"/>
              </a:rPr>
              <a:t>Evaluate</a:t>
            </a:r>
            <a:endParaRPr b="0" i="0" sz="1400" u="none" cap="none" strike="noStrike">
              <a:solidFill>
                <a:srgbClr val="000000"/>
              </a:solidFill>
              <a:latin typeface="Arial"/>
              <a:ea typeface="Arial"/>
              <a:cs typeface="Arial"/>
              <a:sym typeface="Arial"/>
            </a:endParaRPr>
          </a:p>
        </p:txBody>
      </p:sp>
      <p:cxnSp>
        <p:nvCxnSpPr>
          <p:cNvPr id="261" name="Google Shape;261;p11"/>
          <p:cNvCxnSpPr/>
          <p:nvPr/>
        </p:nvCxnSpPr>
        <p:spPr>
          <a:xfrm>
            <a:off x="8392081" y="4060424"/>
            <a:ext cx="499696" cy="561243"/>
          </a:xfrm>
          <a:prstGeom prst="straightConnector1">
            <a:avLst/>
          </a:prstGeom>
          <a:noFill/>
          <a:ln cap="flat" cmpd="sng" w="31750">
            <a:solidFill>
              <a:srgbClr val="32BADD"/>
            </a:solidFill>
            <a:prstDash val="solid"/>
            <a:round/>
            <a:headEnd len="med" w="med" type="triangle"/>
            <a:tailEnd len="med" w="med" type="triangle"/>
          </a:ln>
        </p:spPr>
      </p:cxnSp>
      <p:cxnSp>
        <p:nvCxnSpPr>
          <p:cNvPr id="262" name="Google Shape;262;p11"/>
          <p:cNvCxnSpPr/>
          <p:nvPr/>
        </p:nvCxnSpPr>
        <p:spPr>
          <a:xfrm flipH="1" rot="10800000">
            <a:off x="8282763" y="2832054"/>
            <a:ext cx="387238" cy="596946"/>
          </a:xfrm>
          <a:prstGeom prst="straightConnector1">
            <a:avLst/>
          </a:prstGeom>
          <a:noFill/>
          <a:ln cap="flat" cmpd="sng" w="31750">
            <a:solidFill>
              <a:srgbClr val="32BADD"/>
            </a:solidFill>
            <a:prstDash val="solid"/>
            <a:round/>
            <a:headEnd len="med" w="med" type="triangle"/>
            <a:tailEnd len="med" w="med" type="triangle"/>
          </a:ln>
        </p:spPr>
      </p:cxnSp>
      <p:cxnSp>
        <p:nvCxnSpPr>
          <p:cNvPr id="263" name="Google Shape;263;p11"/>
          <p:cNvCxnSpPr/>
          <p:nvPr/>
        </p:nvCxnSpPr>
        <p:spPr>
          <a:xfrm flipH="1" rot="10800000">
            <a:off x="7245378" y="4044286"/>
            <a:ext cx="575846" cy="577381"/>
          </a:xfrm>
          <a:prstGeom prst="straightConnector1">
            <a:avLst/>
          </a:prstGeom>
          <a:noFill/>
          <a:ln cap="flat" cmpd="sng" w="31750">
            <a:solidFill>
              <a:srgbClr val="32BADD"/>
            </a:solidFill>
            <a:prstDash val="solid"/>
            <a:round/>
            <a:headEnd len="med" w="med" type="triangle"/>
            <a:tailEnd len="med" w="med" type="triangle"/>
          </a:ln>
        </p:spPr>
      </p:cxnSp>
      <p:cxnSp>
        <p:nvCxnSpPr>
          <p:cNvPr id="264" name="Google Shape;264;p11"/>
          <p:cNvCxnSpPr/>
          <p:nvPr/>
        </p:nvCxnSpPr>
        <p:spPr>
          <a:xfrm>
            <a:off x="7331246" y="2941108"/>
            <a:ext cx="489978" cy="516176"/>
          </a:xfrm>
          <a:prstGeom prst="straightConnector1">
            <a:avLst/>
          </a:prstGeom>
          <a:noFill/>
          <a:ln cap="flat" cmpd="sng" w="31750">
            <a:solidFill>
              <a:srgbClr val="32BADD"/>
            </a:solidFill>
            <a:prstDash val="solid"/>
            <a:round/>
            <a:headEnd len="med" w="med" type="triangle"/>
            <a:tailEnd len="med" w="med" type="triangle"/>
          </a:ln>
        </p:spPr>
      </p:cxnSp>
      <p:sp>
        <p:nvSpPr>
          <p:cNvPr id="265" name="Google Shape;265;p11"/>
          <p:cNvSpPr txBox="1"/>
          <p:nvPr>
            <p:ph idx="11" type="ftr"/>
          </p:nvPr>
        </p:nvSpPr>
        <p:spPr>
          <a:xfrm>
            <a:off x="838200" y="6356350"/>
            <a:ext cx="731520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GB">
                <a:latin typeface="Nunito"/>
                <a:ea typeface="Nunito"/>
                <a:cs typeface="Nunito"/>
                <a:sym typeface="Nunito"/>
              </a:rPr>
              <a:t>www.eosc-synergy.eu - </a:t>
            </a:r>
            <a:r>
              <a:rPr lang="en-GB" sz="1000">
                <a:latin typeface="Nunito"/>
                <a:ea typeface="Nunito"/>
                <a:cs typeface="Nunito"/>
                <a:sym typeface="Nunito"/>
              </a:rPr>
              <a:t>RIA 857647</a:t>
            </a:r>
            <a:endParaRPr>
              <a:latin typeface="Nunito"/>
              <a:ea typeface="Nunito"/>
              <a:cs typeface="Nunito"/>
              <a:sym typeface="Nuni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12"/>
          <p:cNvSpPr txBox="1"/>
          <p:nvPr>
            <p:ph type="title"/>
          </p:nvPr>
        </p:nvSpPr>
        <p:spPr>
          <a:xfrm>
            <a:off x="838200" y="365125"/>
            <a:ext cx="9268326"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1800"/>
              <a:buNone/>
            </a:pPr>
            <a:r>
              <a:rPr lang="en-GB"/>
              <a:t>Evaluation</a:t>
            </a:r>
            <a:endParaRPr/>
          </a:p>
        </p:txBody>
      </p:sp>
      <p:sp>
        <p:nvSpPr>
          <p:cNvPr id="272" name="Google Shape;272;p12"/>
          <p:cNvSpPr txBox="1"/>
          <p:nvPr>
            <p:ph idx="1" type="body"/>
          </p:nvPr>
        </p:nvSpPr>
        <p:spPr>
          <a:xfrm>
            <a:off x="838200" y="1825625"/>
            <a:ext cx="5426676" cy="4351338"/>
          </a:xfrm>
          <a:prstGeom prst="rect">
            <a:avLst/>
          </a:prstGeom>
          <a:noFill/>
          <a:ln>
            <a:noFill/>
          </a:ln>
        </p:spPr>
        <p:txBody>
          <a:bodyPr anchorCtr="0" anchor="t" bIns="45700" lIns="91425" spcFirstLastPara="1" rIns="91425" wrap="square" tIns="45700">
            <a:normAutofit/>
          </a:bodyPr>
          <a:lstStyle/>
          <a:p>
            <a:pPr indent="-342900" lvl="0" marL="457200" rtl="0" algn="l">
              <a:lnSpc>
                <a:spcPct val="90000"/>
              </a:lnSpc>
              <a:spcBef>
                <a:spcPts val="1000"/>
              </a:spcBef>
              <a:spcAft>
                <a:spcPts val="0"/>
              </a:spcAft>
              <a:buSzPts val="3080"/>
              <a:buChar char="•"/>
            </a:pPr>
            <a:r>
              <a:rPr lang="en-GB"/>
              <a:t>Different levels of evaluation</a:t>
            </a:r>
            <a:endParaRPr/>
          </a:p>
          <a:p>
            <a:pPr indent="-147320" lvl="0" marL="457200" rtl="0" algn="l">
              <a:lnSpc>
                <a:spcPct val="90000"/>
              </a:lnSpc>
              <a:spcBef>
                <a:spcPts val="1000"/>
              </a:spcBef>
              <a:spcAft>
                <a:spcPts val="0"/>
              </a:spcAft>
              <a:buSzPts val="3080"/>
              <a:buNone/>
            </a:pPr>
            <a:r>
              <a:t/>
            </a:r>
            <a:endParaRPr/>
          </a:p>
          <a:p>
            <a:pPr indent="-342900" lvl="0" marL="457200" rtl="0" algn="l">
              <a:lnSpc>
                <a:spcPct val="90000"/>
              </a:lnSpc>
              <a:spcBef>
                <a:spcPts val="1000"/>
              </a:spcBef>
              <a:spcAft>
                <a:spcPts val="0"/>
              </a:spcAft>
              <a:buSzPts val="3080"/>
              <a:buChar char="•"/>
            </a:pPr>
            <a:r>
              <a:rPr lang="en-GB"/>
              <a:t>Linked to assessment </a:t>
            </a:r>
            <a:endParaRPr/>
          </a:p>
          <a:p>
            <a:pPr indent="-147320" lvl="0" marL="457200" rtl="0" algn="l">
              <a:lnSpc>
                <a:spcPct val="90000"/>
              </a:lnSpc>
              <a:spcBef>
                <a:spcPts val="1000"/>
              </a:spcBef>
              <a:spcAft>
                <a:spcPts val="0"/>
              </a:spcAft>
              <a:buSzPts val="3080"/>
              <a:buNone/>
            </a:pPr>
            <a:r>
              <a:t/>
            </a:r>
            <a:endParaRPr/>
          </a:p>
          <a:p>
            <a:pPr indent="-342900" lvl="0" marL="457200" rtl="0" algn="l">
              <a:lnSpc>
                <a:spcPct val="90000"/>
              </a:lnSpc>
              <a:spcBef>
                <a:spcPts val="1000"/>
              </a:spcBef>
              <a:spcAft>
                <a:spcPts val="0"/>
              </a:spcAft>
              <a:buSzPts val="3080"/>
              <a:buChar char="•"/>
            </a:pPr>
            <a:r>
              <a:rPr lang="en-GB"/>
              <a:t>Needs to be considered in design, not at the end</a:t>
            </a:r>
            <a:endParaRPr/>
          </a:p>
        </p:txBody>
      </p:sp>
      <p:sp>
        <p:nvSpPr>
          <p:cNvPr id="273" name="Google Shape;273;p12"/>
          <p:cNvSpPr txBox="1"/>
          <p:nvPr>
            <p:ph idx="12" type="sldNum"/>
          </p:nvPr>
        </p:nvSpPr>
        <p:spPr>
          <a:xfrm>
            <a:off x="10503568" y="6356350"/>
            <a:ext cx="850232"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grpSp>
        <p:nvGrpSpPr>
          <p:cNvPr id="274" name="Google Shape;274;p12"/>
          <p:cNvGrpSpPr/>
          <p:nvPr/>
        </p:nvGrpSpPr>
        <p:grpSpPr>
          <a:xfrm>
            <a:off x="5337840" y="1270913"/>
            <a:ext cx="4929622" cy="4038867"/>
            <a:chOff x="0" y="0"/>
            <a:chExt cx="4929622" cy="4038867"/>
          </a:xfrm>
        </p:grpSpPr>
        <p:sp>
          <p:nvSpPr>
            <p:cNvPr id="275" name="Google Shape;275;p12"/>
            <p:cNvSpPr/>
            <p:nvPr/>
          </p:nvSpPr>
          <p:spPr>
            <a:xfrm>
              <a:off x="1848608" y="0"/>
              <a:ext cx="1232405" cy="1012900"/>
            </a:xfrm>
            <a:prstGeom prst="trapezoid">
              <a:avLst>
                <a:gd fmla="val 60835" name="adj"/>
              </a:avLst>
            </a:prstGeom>
            <a:solidFill>
              <a:schemeClr val="accent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 name="Google Shape;276;p12"/>
            <p:cNvSpPr txBox="1"/>
            <p:nvPr/>
          </p:nvSpPr>
          <p:spPr>
            <a:xfrm>
              <a:off x="1848608" y="0"/>
              <a:ext cx="1232405" cy="1012900"/>
            </a:xfrm>
            <a:prstGeom prst="rect">
              <a:avLst/>
            </a:prstGeom>
            <a:noFill/>
            <a:ln>
              <a:noFill/>
            </a:ln>
          </p:spPr>
          <p:txBody>
            <a:bodyPr anchorCtr="0" anchor="ctr" bIns="81275" lIns="81275" spcFirstLastPara="1" rIns="81275" wrap="square" tIns="81275">
              <a:noAutofit/>
            </a:bodyPr>
            <a:lstStyle/>
            <a:p>
              <a:pPr indent="0" lvl="0" marL="0" marR="0" rtl="0" algn="ctr">
                <a:lnSpc>
                  <a:spcPct val="90000"/>
                </a:lnSpc>
                <a:spcBef>
                  <a:spcPts val="0"/>
                </a:spcBef>
                <a:spcAft>
                  <a:spcPts val="0"/>
                </a:spcAft>
                <a:buClr>
                  <a:srgbClr val="000000"/>
                </a:buClr>
                <a:buSzPts val="6400"/>
                <a:buFont typeface="Arial"/>
                <a:buNone/>
              </a:pPr>
              <a:r>
                <a:t/>
              </a:r>
              <a:endParaRPr b="0" i="0" sz="6400" u="none" cap="none" strike="noStrike">
                <a:solidFill>
                  <a:schemeClr val="lt1"/>
                </a:solidFill>
                <a:latin typeface="Arial"/>
                <a:ea typeface="Arial"/>
                <a:cs typeface="Arial"/>
                <a:sym typeface="Arial"/>
              </a:endParaRPr>
            </a:p>
          </p:txBody>
        </p:sp>
        <p:sp>
          <p:nvSpPr>
            <p:cNvPr id="277" name="Google Shape;277;p12"/>
            <p:cNvSpPr/>
            <p:nvPr/>
          </p:nvSpPr>
          <p:spPr>
            <a:xfrm>
              <a:off x="1232405" y="1012900"/>
              <a:ext cx="2464811" cy="1012900"/>
            </a:xfrm>
            <a:prstGeom prst="trapezoid">
              <a:avLst>
                <a:gd fmla="val 60835" name="adj"/>
              </a:avLst>
            </a:prstGeom>
            <a:solidFill>
              <a:schemeClr val="accent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 name="Google Shape;278;p12"/>
            <p:cNvSpPr txBox="1"/>
            <p:nvPr/>
          </p:nvSpPr>
          <p:spPr>
            <a:xfrm>
              <a:off x="1663747" y="1012900"/>
              <a:ext cx="1602127" cy="1012900"/>
            </a:xfrm>
            <a:prstGeom prst="rect">
              <a:avLst/>
            </a:prstGeom>
            <a:noFill/>
            <a:ln>
              <a:noFill/>
            </a:ln>
          </p:spPr>
          <p:txBody>
            <a:bodyPr anchorCtr="0" anchor="ctr" bIns="81275" lIns="81275" spcFirstLastPara="1" rIns="81275" wrap="square" tIns="81275">
              <a:noAutofit/>
            </a:bodyPr>
            <a:lstStyle/>
            <a:p>
              <a:pPr indent="0" lvl="0" marL="0" marR="0" rtl="0" algn="ctr">
                <a:lnSpc>
                  <a:spcPct val="90000"/>
                </a:lnSpc>
                <a:spcBef>
                  <a:spcPts val="0"/>
                </a:spcBef>
                <a:spcAft>
                  <a:spcPts val="0"/>
                </a:spcAft>
                <a:buClr>
                  <a:srgbClr val="000000"/>
                </a:buClr>
                <a:buSzPts val="6400"/>
                <a:buFont typeface="Arial"/>
                <a:buNone/>
              </a:pPr>
              <a:r>
                <a:t/>
              </a:r>
              <a:endParaRPr b="0" i="0" sz="6400" u="none" cap="none" strike="noStrike">
                <a:solidFill>
                  <a:schemeClr val="lt1"/>
                </a:solidFill>
                <a:latin typeface="Arial"/>
                <a:ea typeface="Arial"/>
                <a:cs typeface="Arial"/>
                <a:sym typeface="Arial"/>
              </a:endParaRPr>
            </a:p>
          </p:txBody>
        </p:sp>
        <p:sp>
          <p:nvSpPr>
            <p:cNvPr id="279" name="Google Shape;279;p12"/>
            <p:cNvSpPr/>
            <p:nvPr/>
          </p:nvSpPr>
          <p:spPr>
            <a:xfrm>
              <a:off x="616202" y="2025799"/>
              <a:ext cx="3697216" cy="1012900"/>
            </a:xfrm>
            <a:prstGeom prst="trapezoid">
              <a:avLst>
                <a:gd fmla="val 60835"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 name="Google Shape;280;p12"/>
            <p:cNvSpPr txBox="1"/>
            <p:nvPr/>
          </p:nvSpPr>
          <p:spPr>
            <a:xfrm>
              <a:off x="1263215" y="2025799"/>
              <a:ext cx="2403190" cy="1012900"/>
            </a:xfrm>
            <a:prstGeom prst="rect">
              <a:avLst/>
            </a:prstGeom>
            <a:noFill/>
            <a:ln>
              <a:noFill/>
            </a:ln>
          </p:spPr>
          <p:txBody>
            <a:bodyPr anchorCtr="0" anchor="ctr" bIns="81275" lIns="81275" spcFirstLastPara="1" rIns="81275" wrap="square" tIns="81275">
              <a:noAutofit/>
            </a:bodyPr>
            <a:lstStyle/>
            <a:p>
              <a:pPr indent="0" lvl="0" marL="0" marR="0" rtl="0" algn="ctr">
                <a:lnSpc>
                  <a:spcPct val="90000"/>
                </a:lnSpc>
                <a:spcBef>
                  <a:spcPts val="0"/>
                </a:spcBef>
                <a:spcAft>
                  <a:spcPts val="0"/>
                </a:spcAft>
                <a:buClr>
                  <a:srgbClr val="000000"/>
                </a:buClr>
                <a:buSzPts val="6400"/>
                <a:buFont typeface="Arial"/>
                <a:buNone/>
              </a:pPr>
              <a:r>
                <a:t/>
              </a:r>
              <a:endParaRPr b="0" i="0" sz="6400" u="none" cap="none" strike="noStrike">
                <a:solidFill>
                  <a:schemeClr val="lt1"/>
                </a:solidFill>
                <a:latin typeface="Arial"/>
                <a:ea typeface="Arial"/>
                <a:cs typeface="Arial"/>
                <a:sym typeface="Arial"/>
              </a:endParaRPr>
            </a:p>
          </p:txBody>
        </p:sp>
        <p:sp>
          <p:nvSpPr>
            <p:cNvPr id="281" name="Google Shape;281;p12"/>
            <p:cNvSpPr/>
            <p:nvPr/>
          </p:nvSpPr>
          <p:spPr>
            <a:xfrm>
              <a:off x="0" y="3025967"/>
              <a:ext cx="4929622" cy="1012900"/>
            </a:xfrm>
            <a:prstGeom prst="trapezoid">
              <a:avLst>
                <a:gd fmla="val 60835" name="adj"/>
              </a:avLst>
            </a:prstGeom>
            <a:solidFill>
              <a:schemeClr val="accent4"/>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 name="Google Shape;282;p12"/>
            <p:cNvSpPr txBox="1"/>
            <p:nvPr/>
          </p:nvSpPr>
          <p:spPr>
            <a:xfrm>
              <a:off x="862683" y="3025967"/>
              <a:ext cx="3204254" cy="1012900"/>
            </a:xfrm>
            <a:prstGeom prst="rect">
              <a:avLst/>
            </a:prstGeom>
            <a:noFill/>
            <a:ln>
              <a:noFill/>
            </a:ln>
          </p:spPr>
          <p:txBody>
            <a:bodyPr anchorCtr="0" anchor="ctr" bIns="81275" lIns="81275" spcFirstLastPara="1" rIns="81275" wrap="square" tIns="81275">
              <a:noAutofit/>
            </a:bodyPr>
            <a:lstStyle/>
            <a:p>
              <a:pPr indent="0" lvl="0" marL="0" marR="0" rtl="0" algn="ctr">
                <a:lnSpc>
                  <a:spcPct val="90000"/>
                </a:lnSpc>
                <a:spcBef>
                  <a:spcPts val="0"/>
                </a:spcBef>
                <a:spcAft>
                  <a:spcPts val="0"/>
                </a:spcAft>
                <a:buClr>
                  <a:srgbClr val="000000"/>
                </a:buClr>
                <a:buSzPts val="6400"/>
                <a:buFont typeface="Arial"/>
                <a:buNone/>
              </a:pPr>
              <a:r>
                <a:t/>
              </a:r>
              <a:endParaRPr b="0" i="0" sz="6400" u="none" cap="none" strike="noStrike">
                <a:solidFill>
                  <a:schemeClr val="lt1"/>
                </a:solidFill>
                <a:latin typeface="Arial"/>
                <a:ea typeface="Arial"/>
                <a:cs typeface="Arial"/>
                <a:sym typeface="Arial"/>
              </a:endParaRPr>
            </a:p>
          </p:txBody>
        </p:sp>
      </p:grpSp>
      <p:sp>
        <p:nvSpPr>
          <p:cNvPr id="283" name="Google Shape;283;p12"/>
          <p:cNvSpPr txBox="1"/>
          <p:nvPr/>
        </p:nvSpPr>
        <p:spPr>
          <a:xfrm>
            <a:off x="5001721" y="5488128"/>
            <a:ext cx="5755102"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Kirkpatrick, D. L. (1994). Evaluating training programs: the four levels. </a:t>
            </a:r>
            <a:br>
              <a:rPr b="0" i="0" lang="en-GB" sz="1400" u="none" cap="none" strike="noStrike">
                <a:solidFill>
                  <a:srgbClr val="000000"/>
                </a:solidFill>
                <a:latin typeface="Arial"/>
                <a:ea typeface="Arial"/>
                <a:cs typeface="Arial"/>
                <a:sym typeface="Arial"/>
              </a:rPr>
            </a:br>
            <a:r>
              <a:rPr b="0" i="0" lang="en-GB" sz="1400" u="none" cap="none" strike="noStrike">
                <a:solidFill>
                  <a:srgbClr val="000000"/>
                </a:solidFill>
                <a:latin typeface="Arial"/>
                <a:ea typeface="Arial"/>
                <a:cs typeface="Arial"/>
                <a:sym typeface="Arial"/>
              </a:rPr>
              <a:t>San Francisco: Berrett-Koehler.</a:t>
            </a:r>
            <a:endParaRPr b="0" i="0" sz="1400" u="none" cap="none" strike="noStrike">
              <a:solidFill>
                <a:srgbClr val="000000"/>
              </a:solidFill>
              <a:latin typeface="Arial"/>
              <a:ea typeface="Arial"/>
              <a:cs typeface="Arial"/>
              <a:sym typeface="Arial"/>
            </a:endParaRPr>
          </a:p>
        </p:txBody>
      </p:sp>
      <p:sp>
        <p:nvSpPr>
          <p:cNvPr id="284" name="Google Shape;284;p12"/>
          <p:cNvSpPr txBox="1"/>
          <p:nvPr/>
        </p:nvSpPr>
        <p:spPr>
          <a:xfrm>
            <a:off x="10048615" y="4501557"/>
            <a:ext cx="1431802"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rgbClr val="000000"/>
                </a:solidFill>
                <a:latin typeface="Nunito"/>
                <a:ea typeface="Nunito"/>
                <a:cs typeface="Nunito"/>
                <a:sym typeface="Nunito"/>
              </a:rPr>
              <a:t>Reaction</a:t>
            </a:r>
            <a:endParaRPr b="0" i="0" sz="1400" u="none" cap="none" strike="noStrike">
              <a:solidFill>
                <a:srgbClr val="000000"/>
              </a:solidFill>
              <a:latin typeface="Arial"/>
              <a:ea typeface="Arial"/>
              <a:cs typeface="Arial"/>
              <a:sym typeface="Arial"/>
            </a:endParaRPr>
          </a:p>
        </p:txBody>
      </p:sp>
      <p:sp>
        <p:nvSpPr>
          <p:cNvPr id="285" name="Google Shape;285;p12"/>
          <p:cNvSpPr txBox="1"/>
          <p:nvPr/>
        </p:nvSpPr>
        <p:spPr>
          <a:xfrm>
            <a:off x="9388220" y="3412612"/>
            <a:ext cx="1436612"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rgbClr val="000000"/>
                </a:solidFill>
                <a:latin typeface="Nunito"/>
                <a:ea typeface="Nunito"/>
                <a:cs typeface="Nunito"/>
                <a:sym typeface="Nunito"/>
              </a:rPr>
              <a:t>Learning</a:t>
            </a:r>
            <a:endParaRPr b="0" i="0" sz="1400" u="none" cap="none" strike="noStrike">
              <a:solidFill>
                <a:srgbClr val="000000"/>
              </a:solidFill>
              <a:latin typeface="Arial"/>
              <a:ea typeface="Arial"/>
              <a:cs typeface="Arial"/>
              <a:sym typeface="Arial"/>
            </a:endParaRPr>
          </a:p>
        </p:txBody>
      </p:sp>
      <p:sp>
        <p:nvSpPr>
          <p:cNvPr id="286" name="Google Shape;286;p12"/>
          <p:cNvSpPr txBox="1"/>
          <p:nvPr/>
        </p:nvSpPr>
        <p:spPr>
          <a:xfrm>
            <a:off x="8805047" y="2426041"/>
            <a:ext cx="1627369"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rgbClr val="000000"/>
                </a:solidFill>
                <a:latin typeface="Nunito"/>
                <a:ea typeface="Nunito"/>
                <a:cs typeface="Nunito"/>
                <a:sym typeface="Nunito"/>
              </a:rPr>
              <a:t>Behaviour</a:t>
            </a:r>
            <a:endParaRPr b="0" i="0" sz="1400" u="none" cap="none" strike="noStrike">
              <a:solidFill>
                <a:srgbClr val="000000"/>
              </a:solidFill>
              <a:latin typeface="Arial"/>
              <a:ea typeface="Arial"/>
              <a:cs typeface="Arial"/>
              <a:sym typeface="Arial"/>
            </a:endParaRPr>
          </a:p>
        </p:txBody>
      </p:sp>
      <p:sp>
        <p:nvSpPr>
          <p:cNvPr id="287" name="Google Shape;287;p12"/>
          <p:cNvSpPr txBox="1"/>
          <p:nvPr/>
        </p:nvSpPr>
        <p:spPr>
          <a:xfrm>
            <a:off x="8298977" y="1542663"/>
            <a:ext cx="1258678"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rgbClr val="000000"/>
                </a:solidFill>
                <a:latin typeface="Nunito"/>
                <a:ea typeface="Nunito"/>
                <a:cs typeface="Nunito"/>
                <a:sym typeface="Nunito"/>
              </a:rPr>
              <a:t>Results</a:t>
            </a:r>
            <a:endParaRPr b="0" i="0" sz="1400" u="none" cap="none" strike="noStrike">
              <a:solidFill>
                <a:srgbClr val="000000"/>
              </a:solidFill>
              <a:latin typeface="Arial"/>
              <a:ea typeface="Arial"/>
              <a:cs typeface="Arial"/>
              <a:sym typeface="Arial"/>
            </a:endParaRPr>
          </a:p>
        </p:txBody>
      </p:sp>
      <p:sp>
        <p:nvSpPr>
          <p:cNvPr id="288" name="Google Shape;288;p12"/>
          <p:cNvSpPr txBox="1"/>
          <p:nvPr>
            <p:ph idx="11" type="ftr"/>
          </p:nvPr>
        </p:nvSpPr>
        <p:spPr>
          <a:xfrm>
            <a:off x="838200" y="6356350"/>
            <a:ext cx="731520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GB">
                <a:latin typeface="Nunito"/>
                <a:ea typeface="Nunito"/>
                <a:cs typeface="Nunito"/>
                <a:sym typeface="Nunito"/>
              </a:rPr>
              <a:t>www.eosc-synergy.eu - </a:t>
            </a:r>
            <a:r>
              <a:rPr lang="en-GB" sz="1000">
                <a:latin typeface="Nunito"/>
                <a:ea typeface="Nunito"/>
                <a:cs typeface="Nunito"/>
                <a:sym typeface="Nunito"/>
              </a:rPr>
              <a:t>RIA 857647</a:t>
            </a:r>
            <a:endParaRPr>
              <a:latin typeface="Nunito"/>
              <a:ea typeface="Nunito"/>
              <a:cs typeface="Nunito"/>
              <a:sym typeface="Nuni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13"/>
          <p:cNvSpPr txBox="1"/>
          <p:nvPr>
            <p:ph type="title"/>
          </p:nvPr>
        </p:nvSpPr>
        <p:spPr>
          <a:xfrm>
            <a:off x="838200" y="365125"/>
            <a:ext cx="9268326"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1800"/>
              <a:buNone/>
            </a:pPr>
            <a:r>
              <a:rPr lang="en-GB"/>
              <a:t>Two points to remember</a:t>
            </a:r>
            <a:endParaRPr/>
          </a:p>
        </p:txBody>
      </p:sp>
      <p:sp>
        <p:nvSpPr>
          <p:cNvPr id="295" name="Google Shape;295;p13"/>
          <p:cNvSpPr txBox="1"/>
          <p:nvPr>
            <p:ph idx="12" type="sldNum"/>
          </p:nvPr>
        </p:nvSpPr>
        <p:spPr>
          <a:xfrm>
            <a:off x="10503568" y="6356350"/>
            <a:ext cx="850232"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pic>
        <p:nvPicPr>
          <p:cNvPr descr="Bloom" id="296" name="Google Shape;296;p13"/>
          <p:cNvPicPr preferRelativeResize="0"/>
          <p:nvPr/>
        </p:nvPicPr>
        <p:blipFill rotWithShape="1">
          <a:blip r:embed="rId3">
            <a:alphaModFix/>
          </a:blip>
          <a:srcRect b="0" l="0" r="0" t="0"/>
          <a:stretch/>
        </p:blipFill>
        <p:spPr>
          <a:xfrm>
            <a:off x="680230" y="1505336"/>
            <a:ext cx="5748262" cy="4510087"/>
          </a:xfrm>
          <a:prstGeom prst="rect">
            <a:avLst/>
          </a:prstGeom>
          <a:noFill/>
          <a:ln>
            <a:noFill/>
          </a:ln>
        </p:spPr>
      </p:pic>
      <p:sp>
        <p:nvSpPr>
          <p:cNvPr id="297" name="Google Shape;297;p13"/>
          <p:cNvSpPr txBox="1"/>
          <p:nvPr/>
        </p:nvSpPr>
        <p:spPr>
          <a:xfrm>
            <a:off x="838200" y="6492875"/>
            <a:ext cx="6713697"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Nunito"/>
                <a:ea typeface="Nunito"/>
                <a:cs typeface="Nunito"/>
                <a:sym typeface="Nunito"/>
              </a:rPr>
              <a:t>Image: Ron Carranza, https://teachonline.asu.edu/2016/05/integrating-technology-blooms-taxonomy/</a:t>
            </a:r>
            <a:endParaRPr b="0" i="0" sz="1400" u="none" cap="none" strike="noStrike">
              <a:solidFill>
                <a:srgbClr val="000000"/>
              </a:solidFill>
              <a:latin typeface="Arial"/>
              <a:ea typeface="Arial"/>
              <a:cs typeface="Arial"/>
              <a:sym typeface="Arial"/>
            </a:endParaRPr>
          </a:p>
        </p:txBody>
      </p:sp>
      <p:sp>
        <p:nvSpPr>
          <p:cNvPr id="298" name="Google Shape;298;p13"/>
          <p:cNvSpPr txBox="1"/>
          <p:nvPr/>
        </p:nvSpPr>
        <p:spPr>
          <a:xfrm>
            <a:off x="7551897" y="2027238"/>
            <a:ext cx="3712200" cy="3109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GB" sz="2800" u="none" cap="none" strike="noStrike">
                <a:solidFill>
                  <a:srgbClr val="000000"/>
                </a:solidFill>
                <a:latin typeface="Nunito"/>
                <a:ea typeface="Nunito"/>
                <a:cs typeface="Nunito"/>
                <a:sym typeface="Nunito"/>
              </a:rPr>
              <a:t>1. Activities should match the intended outcomes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Nunito"/>
              <a:ea typeface="Nunito"/>
              <a:cs typeface="Nunito"/>
              <a:sym typeface="Nunito"/>
            </a:endParaRPr>
          </a:p>
          <a:p>
            <a:pPr indent="0" lvl="0" marL="0" marR="0" rtl="0" algn="l">
              <a:lnSpc>
                <a:spcPct val="100000"/>
              </a:lnSpc>
              <a:spcBef>
                <a:spcPts val="0"/>
              </a:spcBef>
              <a:spcAft>
                <a:spcPts val="0"/>
              </a:spcAft>
              <a:buClr>
                <a:srgbClr val="000000"/>
              </a:buClr>
              <a:buSzPts val="2800"/>
              <a:buFont typeface="Arial"/>
              <a:buNone/>
            </a:pPr>
            <a:r>
              <a:rPr b="0" i="0" lang="en-GB" sz="2800" u="none" cap="none" strike="noStrike">
                <a:solidFill>
                  <a:srgbClr val="000000"/>
                </a:solidFill>
                <a:latin typeface="Nunito"/>
                <a:ea typeface="Nunito"/>
                <a:cs typeface="Nunito"/>
                <a:sym typeface="Nunito"/>
              </a:rPr>
              <a:t>2. And be engaging and appropriate for learners</a:t>
            </a:r>
            <a:endParaRPr b="0" i="0" sz="1400" u="none" cap="none" strike="noStrike">
              <a:solidFill>
                <a:srgbClr val="000000"/>
              </a:solidFill>
              <a:latin typeface="Arial"/>
              <a:ea typeface="Arial"/>
              <a:cs typeface="Arial"/>
              <a:sym typeface="Arial"/>
            </a:endParaRPr>
          </a:p>
        </p:txBody>
      </p:sp>
      <p:sp>
        <p:nvSpPr>
          <p:cNvPr id="299" name="Google Shape;299;p13"/>
          <p:cNvSpPr txBox="1"/>
          <p:nvPr>
            <p:ph idx="11" type="ftr"/>
          </p:nvPr>
        </p:nvSpPr>
        <p:spPr>
          <a:xfrm>
            <a:off x="838200" y="6356350"/>
            <a:ext cx="731520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GB">
                <a:latin typeface="Nunito"/>
                <a:ea typeface="Nunito"/>
                <a:cs typeface="Nunito"/>
                <a:sym typeface="Nunito"/>
              </a:rPr>
              <a:t>www.eosc-synergy.eu - </a:t>
            </a:r>
            <a:r>
              <a:rPr lang="en-GB" sz="1000">
                <a:latin typeface="Nunito"/>
                <a:ea typeface="Nunito"/>
                <a:cs typeface="Nunito"/>
                <a:sym typeface="Nunito"/>
              </a:rPr>
              <a:t>RIA 857647</a:t>
            </a:r>
            <a:endParaRPr>
              <a:latin typeface="Nunito"/>
              <a:ea typeface="Nunito"/>
              <a:cs typeface="Nunito"/>
              <a:sym typeface="Nuni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14"/>
          <p:cNvSpPr txBox="1"/>
          <p:nvPr>
            <p:ph type="title"/>
          </p:nvPr>
        </p:nvSpPr>
        <p:spPr>
          <a:xfrm>
            <a:off x="838200" y="365125"/>
            <a:ext cx="9268326"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1800"/>
              <a:buNone/>
            </a:pPr>
            <a:r>
              <a:rPr lang="en-GB"/>
              <a:t>Technology won’t fix poor training design </a:t>
            </a:r>
            <a:endParaRPr/>
          </a:p>
        </p:txBody>
      </p:sp>
      <p:sp>
        <p:nvSpPr>
          <p:cNvPr id="306" name="Google Shape;306;p14"/>
          <p:cNvSpPr txBox="1"/>
          <p:nvPr>
            <p:ph idx="12" type="sldNum"/>
          </p:nvPr>
        </p:nvSpPr>
        <p:spPr>
          <a:xfrm>
            <a:off x="10503568" y="6356350"/>
            <a:ext cx="850232"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pic>
        <p:nvPicPr>
          <p:cNvPr descr="Garbage outline" id="307" name="Google Shape;307;p14"/>
          <p:cNvPicPr preferRelativeResize="0"/>
          <p:nvPr/>
        </p:nvPicPr>
        <p:blipFill rotWithShape="1">
          <a:blip r:embed="rId3">
            <a:alphaModFix/>
          </a:blip>
          <a:srcRect b="0" l="0" r="0" t="0"/>
          <a:stretch/>
        </p:blipFill>
        <p:spPr>
          <a:xfrm>
            <a:off x="721055" y="2505739"/>
            <a:ext cx="1846522" cy="1846522"/>
          </a:xfrm>
          <a:prstGeom prst="rect">
            <a:avLst/>
          </a:prstGeom>
          <a:noFill/>
          <a:ln>
            <a:noFill/>
          </a:ln>
        </p:spPr>
      </p:pic>
      <p:pic>
        <p:nvPicPr>
          <p:cNvPr descr="Garbage with solid fill" id="308" name="Google Shape;308;p14"/>
          <p:cNvPicPr preferRelativeResize="0"/>
          <p:nvPr/>
        </p:nvPicPr>
        <p:blipFill rotWithShape="1">
          <a:blip r:embed="rId4">
            <a:alphaModFix/>
          </a:blip>
          <a:srcRect b="0" l="0" r="0" t="0"/>
          <a:stretch/>
        </p:blipFill>
        <p:spPr>
          <a:xfrm>
            <a:off x="8890775" y="2505739"/>
            <a:ext cx="1846522" cy="1846522"/>
          </a:xfrm>
          <a:prstGeom prst="rect">
            <a:avLst/>
          </a:prstGeom>
          <a:noFill/>
          <a:ln>
            <a:noFill/>
          </a:ln>
        </p:spPr>
      </p:pic>
      <p:sp>
        <p:nvSpPr>
          <p:cNvPr id="309" name="Google Shape;309;p14"/>
          <p:cNvSpPr/>
          <p:nvPr/>
        </p:nvSpPr>
        <p:spPr>
          <a:xfrm rot="-5400000">
            <a:off x="3315728" y="2785604"/>
            <a:ext cx="536472" cy="1359448"/>
          </a:xfrm>
          <a:prstGeom prst="downArrow">
            <a:avLst>
              <a:gd fmla="val 50000" name="adj1"/>
              <a:gd fmla="val 50000" name="adj2"/>
            </a:avLst>
          </a:prstGeom>
          <a:solidFill>
            <a:schemeClr val="accent1"/>
          </a:solidFill>
          <a:ln cap="flat" cmpd="sng" w="25400">
            <a:solidFill>
              <a:srgbClr val="2989A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Monitor with solid fill" id="310" name="Google Shape;310;p14"/>
          <p:cNvPicPr preferRelativeResize="0"/>
          <p:nvPr/>
        </p:nvPicPr>
        <p:blipFill rotWithShape="1">
          <a:blip r:embed="rId5">
            <a:alphaModFix/>
          </a:blip>
          <a:srcRect b="0" l="0" r="0" t="0"/>
          <a:stretch/>
        </p:blipFill>
        <p:spPr>
          <a:xfrm>
            <a:off x="4789965" y="2431311"/>
            <a:ext cx="2068035" cy="2068035"/>
          </a:xfrm>
          <a:prstGeom prst="rect">
            <a:avLst/>
          </a:prstGeom>
          <a:noFill/>
          <a:ln>
            <a:noFill/>
          </a:ln>
        </p:spPr>
      </p:pic>
      <p:sp>
        <p:nvSpPr>
          <p:cNvPr id="311" name="Google Shape;311;p14"/>
          <p:cNvSpPr/>
          <p:nvPr/>
        </p:nvSpPr>
        <p:spPr>
          <a:xfrm rot="-5400000">
            <a:off x="7606151" y="2785604"/>
            <a:ext cx="536472" cy="1359448"/>
          </a:xfrm>
          <a:prstGeom prst="downArrow">
            <a:avLst>
              <a:gd fmla="val 50000" name="adj1"/>
              <a:gd fmla="val 50000" name="adj2"/>
            </a:avLst>
          </a:prstGeom>
          <a:solidFill>
            <a:schemeClr val="accent1"/>
          </a:solidFill>
          <a:ln cap="flat" cmpd="sng" w="25400">
            <a:solidFill>
              <a:srgbClr val="2989A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12" name="Google Shape;312;p14"/>
          <p:cNvSpPr txBox="1"/>
          <p:nvPr>
            <p:ph idx="11" type="ftr"/>
          </p:nvPr>
        </p:nvSpPr>
        <p:spPr>
          <a:xfrm>
            <a:off x="838200" y="6356350"/>
            <a:ext cx="731520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GB">
                <a:latin typeface="Nunito"/>
                <a:ea typeface="Nunito"/>
                <a:cs typeface="Nunito"/>
                <a:sym typeface="Nunito"/>
              </a:rPr>
              <a:t>www.eosc-synergy.eu - </a:t>
            </a:r>
            <a:r>
              <a:rPr lang="en-GB" sz="1000">
                <a:latin typeface="Nunito"/>
                <a:ea typeface="Nunito"/>
                <a:cs typeface="Nunito"/>
                <a:sym typeface="Nunito"/>
              </a:rPr>
              <a:t>RIA 857647</a:t>
            </a:r>
            <a:endParaRPr>
              <a:latin typeface="Nunito"/>
              <a:ea typeface="Nunito"/>
              <a:cs typeface="Nunito"/>
              <a:sym typeface="Nuni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15"/>
          <p:cNvSpPr txBox="1"/>
          <p:nvPr>
            <p:ph type="title"/>
          </p:nvPr>
        </p:nvSpPr>
        <p:spPr>
          <a:xfrm>
            <a:off x="838200" y="365125"/>
            <a:ext cx="9268326"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1800"/>
              <a:buNone/>
            </a:pPr>
            <a:r>
              <a:rPr lang="en-GB"/>
              <a:t>Your initial training analysis</a:t>
            </a:r>
            <a:endParaRPr/>
          </a:p>
        </p:txBody>
      </p:sp>
      <p:sp>
        <p:nvSpPr>
          <p:cNvPr id="319" name="Google Shape;319;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342900" lvl="0" marL="457200" rtl="0" algn="l">
              <a:lnSpc>
                <a:spcPct val="90000"/>
              </a:lnSpc>
              <a:spcBef>
                <a:spcPts val="1000"/>
              </a:spcBef>
              <a:spcAft>
                <a:spcPts val="0"/>
              </a:spcAft>
              <a:buSzPts val="3080"/>
              <a:buChar char="•"/>
            </a:pPr>
            <a:r>
              <a:rPr lang="en-GB"/>
              <a:t>The goals of your training</a:t>
            </a:r>
            <a:endParaRPr/>
          </a:p>
          <a:p>
            <a:pPr indent="-342900" lvl="0" marL="457200" rtl="0" algn="l">
              <a:lnSpc>
                <a:spcPct val="90000"/>
              </a:lnSpc>
              <a:spcBef>
                <a:spcPts val="1000"/>
              </a:spcBef>
              <a:spcAft>
                <a:spcPts val="0"/>
              </a:spcAft>
              <a:buSzPts val="3080"/>
              <a:buChar char="•"/>
            </a:pPr>
            <a:r>
              <a:rPr lang="en-GB"/>
              <a:t>Topics to cover</a:t>
            </a:r>
            <a:endParaRPr/>
          </a:p>
          <a:p>
            <a:pPr indent="-342900" lvl="0" marL="457200" rtl="0" algn="l">
              <a:lnSpc>
                <a:spcPct val="90000"/>
              </a:lnSpc>
              <a:spcBef>
                <a:spcPts val="1000"/>
              </a:spcBef>
              <a:spcAft>
                <a:spcPts val="0"/>
              </a:spcAft>
              <a:buSzPts val="3080"/>
              <a:buChar char="•"/>
            </a:pPr>
            <a:r>
              <a:rPr lang="en-GB"/>
              <a:t>Your audience / learners</a:t>
            </a:r>
            <a:endParaRPr/>
          </a:p>
          <a:p>
            <a:pPr indent="-342900" lvl="0" marL="457200" rtl="0" algn="l">
              <a:lnSpc>
                <a:spcPct val="90000"/>
              </a:lnSpc>
              <a:spcBef>
                <a:spcPts val="1000"/>
              </a:spcBef>
              <a:spcAft>
                <a:spcPts val="0"/>
              </a:spcAft>
              <a:buSzPts val="3080"/>
              <a:buChar char="•"/>
            </a:pPr>
            <a:r>
              <a:rPr lang="en-GB"/>
              <a:t>Learning outcomes</a:t>
            </a:r>
            <a:endParaRPr/>
          </a:p>
          <a:p>
            <a:pPr indent="-342900" lvl="0" marL="457200" rtl="0" algn="l">
              <a:lnSpc>
                <a:spcPct val="90000"/>
              </a:lnSpc>
              <a:spcBef>
                <a:spcPts val="1000"/>
              </a:spcBef>
              <a:spcAft>
                <a:spcPts val="0"/>
              </a:spcAft>
              <a:buSzPts val="3080"/>
              <a:buChar char="•"/>
            </a:pPr>
            <a:r>
              <a:rPr lang="en-GB"/>
              <a:t>Delivery method </a:t>
            </a:r>
            <a:endParaRPr/>
          </a:p>
          <a:p>
            <a:pPr indent="-342900" lvl="0" marL="457200" rtl="0" algn="l">
              <a:lnSpc>
                <a:spcPct val="90000"/>
              </a:lnSpc>
              <a:spcBef>
                <a:spcPts val="1000"/>
              </a:spcBef>
              <a:spcAft>
                <a:spcPts val="0"/>
              </a:spcAft>
              <a:buSzPts val="3080"/>
              <a:buChar char="•"/>
            </a:pPr>
            <a:r>
              <a:rPr lang="en-GB"/>
              <a:t>Practical issues </a:t>
            </a:r>
            <a:endParaRPr/>
          </a:p>
          <a:p>
            <a:pPr indent="0" lvl="0" marL="114300" rtl="0" algn="l">
              <a:lnSpc>
                <a:spcPct val="90000"/>
              </a:lnSpc>
              <a:spcBef>
                <a:spcPts val="1000"/>
              </a:spcBef>
              <a:spcAft>
                <a:spcPts val="0"/>
              </a:spcAft>
              <a:buSzPts val="1800"/>
              <a:buNone/>
            </a:pPr>
            <a:r>
              <a:t/>
            </a:r>
            <a:endParaRPr/>
          </a:p>
          <a:p>
            <a:pPr indent="-228600" lvl="0" marL="457200" rtl="0" algn="l">
              <a:lnSpc>
                <a:spcPct val="90000"/>
              </a:lnSpc>
              <a:spcBef>
                <a:spcPts val="1000"/>
              </a:spcBef>
              <a:spcAft>
                <a:spcPts val="0"/>
              </a:spcAft>
              <a:buClr>
                <a:schemeClr val="dk1"/>
              </a:buClr>
              <a:buSzPts val="1800"/>
              <a:buNone/>
            </a:pPr>
            <a:r>
              <a:t/>
            </a:r>
            <a:endParaRPr/>
          </a:p>
        </p:txBody>
      </p:sp>
      <p:sp>
        <p:nvSpPr>
          <p:cNvPr id="320" name="Google Shape;320;p15"/>
          <p:cNvSpPr txBox="1"/>
          <p:nvPr>
            <p:ph idx="12" type="sldNum"/>
          </p:nvPr>
        </p:nvSpPr>
        <p:spPr>
          <a:xfrm>
            <a:off x="10503568" y="6356350"/>
            <a:ext cx="850232"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pic>
        <p:nvPicPr>
          <p:cNvPr id="321" name="Google Shape;321;p15"/>
          <p:cNvPicPr preferRelativeResize="0"/>
          <p:nvPr/>
        </p:nvPicPr>
        <p:blipFill rotWithShape="1">
          <a:blip r:embed="rId3">
            <a:alphaModFix/>
          </a:blip>
          <a:srcRect b="0" l="0" r="0" t="0"/>
          <a:stretch/>
        </p:blipFill>
        <p:spPr>
          <a:xfrm>
            <a:off x="7010637" y="1259028"/>
            <a:ext cx="3492931" cy="4588880"/>
          </a:xfrm>
          <a:prstGeom prst="rect">
            <a:avLst/>
          </a:prstGeom>
          <a:noFill/>
          <a:ln cap="flat" cmpd="sng" w="9525">
            <a:solidFill>
              <a:srgbClr val="2989A2"/>
            </a:solidFill>
            <a:prstDash val="solid"/>
            <a:round/>
            <a:headEnd len="sm" w="sm" type="none"/>
            <a:tailEnd len="sm" w="sm" type="none"/>
          </a:ln>
        </p:spPr>
      </p:pic>
      <p:sp>
        <p:nvSpPr>
          <p:cNvPr id="322" name="Google Shape;322;p15"/>
          <p:cNvSpPr txBox="1"/>
          <p:nvPr>
            <p:ph idx="11" type="ftr"/>
          </p:nvPr>
        </p:nvSpPr>
        <p:spPr>
          <a:xfrm>
            <a:off x="838200" y="6356350"/>
            <a:ext cx="731520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GB">
                <a:latin typeface="Nunito"/>
                <a:ea typeface="Nunito"/>
                <a:cs typeface="Nunito"/>
                <a:sym typeface="Nunito"/>
              </a:rPr>
              <a:t>www.eosc-synergy.eu - </a:t>
            </a:r>
            <a:r>
              <a:rPr lang="en-GB" sz="1000">
                <a:latin typeface="Nunito"/>
                <a:ea typeface="Nunito"/>
                <a:cs typeface="Nunito"/>
                <a:sym typeface="Nunito"/>
              </a:rPr>
              <a:t>RIA 857647</a:t>
            </a:r>
            <a:endParaRPr>
              <a:latin typeface="Nunito"/>
              <a:ea typeface="Nunito"/>
              <a:cs typeface="Nunito"/>
              <a:sym typeface="Nuni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16"/>
          <p:cNvSpPr txBox="1"/>
          <p:nvPr>
            <p:ph type="title"/>
          </p:nvPr>
        </p:nvSpPr>
        <p:spPr>
          <a:xfrm>
            <a:off x="838200" y="365125"/>
            <a:ext cx="9268326"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1800"/>
              <a:buNone/>
            </a:pPr>
            <a:r>
              <a:rPr lang="en-GB"/>
              <a:t>Goals, objectives and outcomes</a:t>
            </a:r>
            <a:endParaRPr/>
          </a:p>
        </p:txBody>
      </p:sp>
      <p:sp>
        <p:nvSpPr>
          <p:cNvPr id="329" name="Google Shape;329;p16"/>
          <p:cNvSpPr txBox="1"/>
          <p:nvPr>
            <p:ph idx="12" type="sldNum"/>
          </p:nvPr>
        </p:nvSpPr>
        <p:spPr>
          <a:xfrm>
            <a:off x="10503568" y="6356350"/>
            <a:ext cx="850232"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grpSp>
        <p:nvGrpSpPr>
          <p:cNvPr id="330" name="Google Shape;330;p16"/>
          <p:cNvGrpSpPr/>
          <p:nvPr/>
        </p:nvGrpSpPr>
        <p:grpSpPr>
          <a:xfrm>
            <a:off x="993303" y="1642900"/>
            <a:ext cx="6547793" cy="4293705"/>
            <a:chOff x="0" y="0"/>
            <a:chExt cx="6547793" cy="4293705"/>
          </a:xfrm>
        </p:grpSpPr>
        <p:sp>
          <p:nvSpPr>
            <p:cNvPr id="331" name="Google Shape;331;p16"/>
            <p:cNvSpPr/>
            <p:nvPr/>
          </p:nvSpPr>
          <p:spPr>
            <a:xfrm rot="10800000">
              <a:off x="0" y="0"/>
              <a:ext cx="6547793" cy="1431235"/>
            </a:xfrm>
            <a:prstGeom prst="trapezoid">
              <a:avLst>
                <a:gd fmla="val 76249" name="adj"/>
              </a:avLst>
            </a:prstGeom>
            <a:solidFill>
              <a:schemeClr val="accent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 name="Google Shape;332;p16"/>
            <p:cNvSpPr txBox="1"/>
            <p:nvPr/>
          </p:nvSpPr>
          <p:spPr>
            <a:xfrm>
              <a:off x="1145863" y="0"/>
              <a:ext cx="4256066" cy="1431235"/>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Clr>
                  <a:srgbClr val="000000"/>
                </a:buClr>
                <a:buSzPts val="3300"/>
                <a:buFont typeface="Arial"/>
                <a:buNone/>
              </a:pPr>
              <a:r>
                <a:rPr b="1" i="0" lang="en-GB" sz="3300" u="none" cap="none" strike="noStrike">
                  <a:solidFill>
                    <a:schemeClr val="dk1"/>
                  </a:solidFill>
                  <a:latin typeface="Arial"/>
                  <a:ea typeface="Arial"/>
                  <a:cs typeface="Arial"/>
                  <a:sym typeface="Arial"/>
                </a:rPr>
                <a:t>Goals</a:t>
              </a:r>
              <a:endParaRPr b="0" i="0" sz="1400" u="none" cap="none" strike="noStrike">
                <a:solidFill>
                  <a:schemeClr val="dk1"/>
                </a:solidFill>
                <a:latin typeface="Arial"/>
                <a:ea typeface="Arial"/>
                <a:cs typeface="Arial"/>
                <a:sym typeface="Arial"/>
              </a:endParaRPr>
            </a:p>
          </p:txBody>
        </p:sp>
        <p:sp>
          <p:nvSpPr>
            <p:cNvPr id="333" name="Google Shape;333;p16"/>
            <p:cNvSpPr/>
            <p:nvPr/>
          </p:nvSpPr>
          <p:spPr>
            <a:xfrm rot="10800000">
              <a:off x="1091299" y="1431235"/>
              <a:ext cx="4365196" cy="1431235"/>
            </a:xfrm>
            <a:prstGeom prst="trapezoid">
              <a:avLst>
                <a:gd fmla="val 76249"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 name="Google Shape;334;p16"/>
            <p:cNvSpPr txBox="1"/>
            <p:nvPr/>
          </p:nvSpPr>
          <p:spPr>
            <a:xfrm>
              <a:off x="1855208" y="1431235"/>
              <a:ext cx="2837377" cy="1431235"/>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Clr>
                  <a:srgbClr val="000000"/>
                </a:buClr>
                <a:buSzPts val="3300"/>
                <a:buFont typeface="Arial"/>
                <a:buNone/>
              </a:pPr>
              <a:r>
                <a:rPr b="1" i="0" lang="en-GB" sz="3300" u="none" cap="none" strike="noStrike">
                  <a:solidFill>
                    <a:schemeClr val="dk1"/>
                  </a:solidFill>
                  <a:latin typeface="Arial"/>
                  <a:ea typeface="Arial"/>
                  <a:cs typeface="Arial"/>
                  <a:sym typeface="Arial"/>
                </a:rPr>
                <a:t>Objectives</a:t>
              </a:r>
              <a:endParaRPr b="0" i="0" sz="1400" u="none" cap="none" strike="noStrike">
                <a:solidFill>
                  <a:schemeClr val="dk1"/>
                </a:solidFill>
                <a:latin typeface="Arial"/>
                <a:ea typeface="Arial"/>
                <a:cs typeface="Arial"/>
                <a:sym typeface="Arial"/>
              </a:endParaRPr>
            </a:p>
          </p:txBody>
        </p:sp>
        <p:sp>
          <p:nvSpPr>
            <p:cNvPr id="335" name="Google Shape;335;p16"/>
            <p:cNvSpPr/>
            <p:nvPr/>
          </p:nvSpPr>
          <p:spPr>
            <a:xfrm rot="10800000">
              <a:off x="2182598" y="2862470"/>
              <a:ext cx="2182598" cy="1431235"/>
            </a:xfrm>
            <a:prstGeom prst="trapezoid">
              <a:avLst>
                <a:gd fmla="val 76249" name="adj"/>
              </a:avLst>
            </a:prstGeom>
            <a:solidFill>
              <a:schemeClr val="accent4"/>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 name="Google Shape;336;p16"/>
            <p:cNvSpPr txBox="1"/>
            <p:nvPr/>
          </p:nvSpPr>
          <p:spPr>
            <a:xfrm>
              <a:off x="2182598" y="2862470"/>
              <a:ext cx="2182598" cy="1431235"/>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Clr>
                  <a:srgbClr val="000000"/>
                </a:buClr>
                <a:buSzPts val="3300"/>
                <a:buFont typeface="Arial"/>
                <a:buNone/>
              </a:pPr>
              <a:r>
                <a:rPr b="1" i="0" lang="en-GB" sz="3300" u="none" cap="none" strike="noStrike">
                  <a:solidFill>
                    <a:schemeClr val="dk1"/>
                  </a:solidFill>
                  <a:latin typeface="Arial"/>
                  <a:ea typeface="Arial"/>
                  <a:cs typeface="Arial"/>
                  <a:sym typeface="Arial"/>
                </a:rPr>
                <a:t>Outcomes</a:t>
              </a:r>
              <a:endParaRPr b="0" i="0" sz="1400" u="none" cap="none" strike="noStrike">
                <a:solidFill>
                  <a:schemeClr val="dk1"/>
                </a:solidFill>
                <a:latin typeface="Arial"/>
                <a:ea typeface="Arial"/>
                <a:cs typeface="Arial"/>
                <a:sym typeface="Arial"/>
              </a:endParaRPr>
            </a:p>
          </p:txBody>
        </p:sp>
      </p:grpSp>
      <p:sp>
        <p:nvSpPr>
          <p:cNvPr id="337" name="Google Shape;337;p16"/>
          <p:cNvSpPr/>
          <p:nvPr/>
        </p:nvSpPr>
        <p:spPr>
          <a:xfrm flipH="1">
            <a:off x="6364356" y="3322177"/>
            <a:ext cx="2663687" cy="982939"/>
          </a:xfrm>
          <a:prstGeom prst="homePlate">
            <a:avLst>
              <a:gd fmla="val 37818" name="adj"/>
            </a:avLst>
          </a:prstGeom>
          <a:solidFill>
            <a:srgbClr val="C00000">
              <a:alpha val="22745"/>
            </a:srgbClr>
          </a:solidFill>
          <a:ln cap="flat" cmpd="sng" w="381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Arial"/>
                <a:ea typeface="Arial"/>
                <a:cs typeface="Arial"/>
                <a:sym typeface="Arial"/>
              </a:rPr>
              <a:t>What </a:t>
            </a:r>
            <a:r>
              <a:rPr b="1" i="1" lang="en-GB" sz="1800" u="none" cap="none" strike="noStrike">
                <a:solidFill>
                  <a:schemeClr val="dk1"/>
                </a:solidFill>
                <a:latin typeface="Arial"/>
                <a:ea typeface="Arial"/>
                <a:cs typeface="Arial"/>
                <a:sym typeface="Arial"/>
              </a:rPr>
              <a:t>trainers</a:t>
            </a:r>
            <a:r>
              <a:rPr b="0" i="0" lang="en-GB" sz="1800" u="none" cap="none" strike="noStrike">
                <a:solidFill>
                  <a:schemeClr val="dk1"/>
                </a:solidFill>
                <a:latin typeface="Arial"/>
                <a:ea typeface="Arial"/>
                <a:cs typeface="Arial"/>
                <a:sym typeface="Arial"/>
              </a:rPr>
              <a:t> will do to pursue the goal</a:t>
            </a:r>
            <a:endParaRPr b="0" i="0" sz="1400" u="none" cap="none" strike="noStrike">
              <a:solidFill>
                <a:srgbClr val="000000"/>
              </a:solidFill>
              <a:latin typeface="Arial"/>
              <a:ea typeface="Arial"/>
              <a:cs typeface="Arial"/>
              <a:sym typeface="Arial"/>
            </a:endParaRPr>
          </a:p>
        </p:txBody>
      </p:sp>
      <p:sp>
        <p:nvSpPr>
          <p:cNvPr id="338" name="Google Shape;338;p16"/>
          <p:cNvSpPr/>
          <p:nvPr/>
        </p:nvSpPr>
        <p:spPr>
          <a:xfrm flipH="1">
            <a:off x="5472363" y="4736784"/>
            <a:ext cx="2663687" cy="982939"/>
          </a:xfrm>
          <a:prstGeom prst="homePlate">
            <a:avLst>
              <a:gd fmla="val 35603" name="adj"/>
            </a:avLst>
          </a:prstGeom>
          <a:solidFill>
            <a:srgbClr val="C00000">
              <a:alpha val="22745"/>
            </a:srgbClr>
          </a:solidFill>
          <a:ln cap="flat" cmpd="sng" w="381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Arial"/>
                <a:ea typeface="Arial"/>
                <a:cs typeface="Arial"/>
                <a:sym typeface="Arial"/>
              </a:rPr>
              <a:t>What </a:t>
            </a:r>
            <a:r>
              <a:rPr b="1" i="1" lang="en-GB" sz="1800" u="none" cap="none" strike="noStrike">
                <a:solidFill>
                  <a:schemeClr val="dk1"/>
                </a:solidFill>
                <a:latin typeface="Arial"/>
                <a:ea typeface="Arial"/>
                <a:cs typeface="Arial"/>
                <a:sym typeface="Arial"/>
              </a:rPr>
              <a:t>learners</a:t>
            </a:r>
            <a:r>
              <a:rPr b="0" i="0" lang="en-GB" sz="1800" u="none" cap="none" strike="noStrike">
                <a:solidFill>
                  <a:schemeClr val="dk1"/>
                </a:solidFill>
                <a:latin typeface="Arial"/>
                <a:ea typeface="Arial"/>
                <a:cs typeface="Arial"/>
                <a:sym typeface="Arial"/>
              </a:rPr>
              <a:t> can do afterwards (evidence of reaching goal) </a:t>
            </a:r>
            <a:endParaRPr b="0" i="0" sz="1400" u="none" cap="none" strike="noStrike">
              <a:solidFill>
                <a:srgbClr val="000000"/>
              </a:solidFill>
              <a:latin typeface="Arial"/>
              <a:ea typeface="Arial"/>
              <a:cs typeface="Arial"/>
              <a:sym typeface="Arial"/>
            </a:endParaRPr>
          </a:p>
        </p:txBody>
      </p:sp>
      <p:sp>
        <p:nvSpPr>
          <p:cNvPr id="339" name="Google Shape;339;p16"/>
          <p:cNvSpPr/>
          <p:nvPr/>
        </p:nvSpPr>
        <p:spPr>
          <a:xfrm flipH="1">
            <a:off x="7333982" y="1898505"/>
            <a:ext cx="2663687" cy="982939"/>
          </a:xfrm>
          <a:prstGeom prst="homePlate">
            <a:avLst>
              <a:gd fmla="val 36710" name="adj"/>
            </a:avLst>
          </a:prstGeom>
          <a:solidFill>
            <a:srgbClr val="C00000">
              <a:alpha val="22745"/>
            </a:srgbClr>
          </a:solidFill>
          <a:ln cap="rnd" cmpd="sng" w="381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Arial"/>
                <a:ea typeface="Arial"/>
                <a:cs typeface="Arial"/>
                <a:sym typeface="Arial"/>
              </a:rPr>
              <a:t>The </a:t>
            </a:r>
            <a:r>
              <a:rPr b="1" i="1" lang="en-GB" sz="1800" u="none" cap="none" strike="noStrike">
                <a:solidFill>
                  <a:schemeClr val="dk1"/>
                </a:solidFill>
                <a:latin typeface="Arial"/>
                <a:ea typeface="Arial"/>
                <a:cs typeface="Arial"/>
                <a:sym typeface="Arial"/>
              </a:rPr>
              <a:t>big picture</a:t>
            </a:r>
            <a:endParaRPr b="0" i="0" sz="1400" u="none" cap="none" strike="noStrike">
              <a:solidFill>
                <a:srgbClr val="000000"/>
              </a:solidFill>
              <a:latin typeface="Arial"/>
              <a:ea typeface="Arial"/>
              <a:cs typeface="Arial"/>
              <a:sym typeface="Arial"/>
            </a:endParaRPr>
          </a:p>
        </p:txBody>
      </p:sp>
      <p:sp>
        <p:nvSpPr>
          <p:cNvPr id="340" name="Google Shape;340;p16"/>
          <p:cNvSpPr txBox="1"/>
          <p:nvPr/>
        </p:nvSpPr>
        <p:spPr>
          <a:xfrm>
            <a:off x="1129227" y="5936605"/>
            <a:ext cx="4184159"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Adapted from: http://www.drew.edu/sla/outcomes/ </a:t>
            </a:r>
            <a:endParaRPr b="0" i="0" sz="1400" u="none" cap="none" strike="noStrike">
              <a:solidFill>
                <a:srgbClr val="000000"/>
              </a:solidFill>
              <a:latin typeface="Arial"/>
              <a:ea typeface="Arial"/>
              <a:cs typeface="Arial"/>
              <a:sym typeface="Arial"/>
            </a:endParaRPr>
          </a:p>
        </p:txBody>
      </p:sp>
      <p:pic>
        <p:nvPicPr>
          <p:cNvPr id="341" name="Google Shape;341;p16"/>
          <p:cNvPicPr preferRelativeResize="0"/>
          <p:nvPr/>
        </p:nvPicPr>
        <p:blipFill rotWithShape="1">
          <a:blip r:embed="rId3">
            <a:alphaModFix/>
          </a:blip>
          <a:srcRect b="0" l="0" r="0" t="0"/>
          <a:stretch/>
        </p:blipFill>
        <p:spPr>
          <a:xfrm>
            <a:off x="9161505" y="5881545"/>
            <a:ext cx="873688" cy="307777"/>
          </a:xfrm>
          <a:prstGeom prst="rect">
            <a:avLst/>
          </a:prstGeom>
          <a:noFill/>
          <a:ln>
            <a:noFill/>
          </a:ln>
        </p:spPr>
      </p:pic>
      <p:sp>
        <p:nvSpPr>
          <p:cNvPr id="342" name="Google Shape;342;p16"/>
          <p:cNvSpPr txBox="1"/>
          <p:nvPr>
            <p:ph idx="11" type="ftr"/>
          </p:nvPr>
        </p:nvSpPr>
        <p:spPr>
          <a:xfrm>
            <a:off x="838200" y="6356350"/>
            <a:ext cx="731520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GB">
                <a:latin typeface="Nunito"/>
                <a:ea typeface="Nunito"/>
                <a:cs typeface="Nunito"/>
                <a:sym typeface="Nunito"/>
              </a:rPr>
              <a:t>www.eosc-synergy.eu - </a:t>
            </a:r>
            <a:r>
              <a:rPr lang="en-GB" sz="1000">
                <a:latin typeface="Nunito"/>
                <a:ea typeface="Nunito"/>
                <a:cs typeface="Nunito"/>
                <a:sym typeface="Nunito"/>
              </a:rPr>
              <a:t>RIA 857647</a:t>
            </a:r>
            <a:endParaRPr>
              <a:latin typeface="Nunito"/>
              <a:ea typeface="Nunito"/>
              <a:cs typeface="Nunito"/>
              <a:sym typeface="Nunito"/>
            </a:endParaRPr>
          </a:p>
        </p:txBody>
      </p:sp>
      <p:sp>
        <p:nvSpPr>
          <p:cNvPr id="343" name="Google Shape;343;p16"/>
          <p:cNvSpPr txBox="1"/>
          <p:nvPr/>
        </p:nvSpPr>
        <p:spPr>
          <a:xfrm>
            <a:off x="10327575" y="1904275"/>
            <a:ext cx="1633500" cy="831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Nunito"/>
                <a:ea typeface="Nunito"/>
                <a:cs typeface="Nunito"/>
                <a:sym typeface="Nunito"/>
              </a:rPr>
              <a:t>Improve data management at your university</a:t>
            </a:r>
            <a:endParaRPr b="0" i="0" sz="1400" u="none" cap="none" strike="noStrike">
              <a:solidFill>
                <a:srgbClr val="000000"/>
              </a:solidFill>
              <a:latin typeface="Nunito"/>
              <a:ea typeface="Nunito"/>
              <a:cs typeface="Nunito"/>
              <a:sym typeface="Nunito"/>
            </a:endParaRPr>
          </a:p>
        </p:txBody>
      </p:sp>
      <p:sp>
        <p:nvSpPr>
          <p:cNvPr id="344" name="Google Shape;344;p16"/>
          <p:cNvSpPr txBox="1"/>
          <p:nvPr/>
        </p:nvSpPr>
        <p:spPr>
          <a:xfrm>
            <a:off x="9161500" y="3319113"/>
            <a:ext cx="2835000" cy="831300"/>
          </a:xfrm>
          <a:prstGeom prst="rect">
            <a:avLst/>
          </a:prstGeom>
          <a:noFill/>
          <a:ln>
            <a:noFill/>
          </a:ln>
        </p:spPr>
        <p:txBody>
          <a:bodyPr anchorCtr="0" anchor="t" bIns="91425" lIns="91425" spcFirstLastPara="1" rIns="91425" wrap="square" tIns="91425">
            <a:spAutoFit/>
          </a:bodyPr>
          <a:lstStyle/>
          <a:p>
            <a:pPr indent="-317500" lvl="0" marL="457200" marR="0" rtl="0" algn="l">
              <a:lnSpc>
                <a:spcPct val="100000"/>
              </a:lnSpc>
              <a:spcBef>
                <a:spcPts val="0"/>
              </a:spcBef>
              <a:spcAft>
                <a:spcPts val="0"/>
              </a:spcAft>
              <a:buClr>
                <a:srgbClr val="000000"/>
              </a:buClr>
              <a:buSzPts val="1400"/>
              <a:buFont typeface="Nunito"/>
              <a:buChar char="●"/>
            </a:pPr>
            <a:r>
              <a:rPr b="0" i="0" lang="en-GB" sz="1400" u="none" cap="none" strike="noStrike">
                <a:solidFill>
                  <a:srgbClr val="000000"/>
                </a:solidFill>
                <a:latin typeface="Nunito"/>
                <a:ea typeface="Nunito"/>
                <a:cs typeface="Nunito"/>
                <a:sym typeface="Nunito"/>
              </a:rPr>
              <a:t>Run a series of workshops</a:t>
            </a:r>
            <a:endParaRPr b="0" i="0" sz="1400" u="none" cap="none" strike="noStrike">
              <a:solidFill>
                <a:srgbClr val="000000"/>
              </a:solidFill>
              <a:latin typeface="Nunito"/>
              <a:ea typeface="Nunito"/>
              <a:cs typeface="Nunito"/>
              <a:sym typeface="Nunito"/>
            </a:endParaRPr>
          </a:p>
          <a:p>
            <a:pPr indent="-317500" lvl="0" marL="457200" marR="0" rtl="0" algn="l">
              <a:lnSpc>
                <a:spcPct val="100000"/>
              </a:lnSpc>
              <a:spcBef>
                <a:spcPts val="0"/>
              </a:spcBef>
              <a:spcAft>
                <a:spcPts val="0"/>
              </a:spcAft>
              <a:buClr>
                <a:srgbClr val="000000"/>
              </a:buClr>
              <a:buSzPts val="1400"/>
              <a:buFont typeface="Nunito"/>
              <a:buChar char="●"/>
            </a:pPr>
            <a:r>
              <a:rPr b="0" i="0" lang="en-GB" sz="1400" u="none" cap="none" strike="noStrike">
                <a:solidFill>
                  <a:srgbClr val="000000"/>
                </a:solidFill>
                <a:latin typeface="Nunito"/>
                <a:ea typeface="Nunito"/>
                <a:cs typeface="Nunito"/>
                <a:sym typeface="Nunito"/>
              </a:rPr>
              <a:t>Raise awareness of available support services</a:t>
            </a:r>
            <a:endParaRPr b="0" i="0" sz="1400" u="none" cap="none" strike="noStrike">
              <a:solidFill>
                <a:srgbClr val="000000"/>
              </a:solidFill>
              <a:latin typeface="Nunito"/>
              <a:ea typeface="Nunito"/>
              <a:cs typeface="Nunito"/>
              <a:sym typeface="Nunito"/>
            </a:endParaRPr>
          </a:p>
        </p:txBody>
      </p:sp>
      <p:sp>
        <p:nvSpPr>
          <p:cNvPr id="345" name="Google Shape;345;p16"/>
          <p:cNvSpPr txBox="1"/>
          <p:nvPr/>
        </p:nvSpPr>
        <p:spPr>
          <a:xfrm>
            <a:off x="8501100" y="4406800"/>
            <a:ext cx="3495300" cy="1477500"/>
          </a:xfrm>
          <a:prstGeom prst="rect">
            <a:avLst/>
          </a:prstGeom>
          <a:noFill/>
          <a:ln>
            <a:noFill/>
          </a:ln>
        </p:spPr>
        <p:txBody>
          <a:bodyPr anchorCtr="0" anchor="t" bIns="91425" lIns="91425" spcFirstLastPara="1" rIns="91425" wrap="square" tIns="91425">
            <a:spAutoFit/>
          </a:bodyPr>
          <a:lstStyle/>
          <a:p>
            <a:pPr indent="-317500" lvl="0" marL="457200" marR="0" rtl="0" algn="l">
              <a:lnSpc>
                <a:spcPct val="100000"/>
              </a:lnSpc>
              <a:spcBef>
                <a:spcPts val="0"/>
              </a:spcBef>
              <a:spcAft>
                <a:spcPts val="0"/>
              </a:spcAft>
              <a:buClr>
                <a:srgbClr val="000000"/>
              </a:buClr>
              <a:buSzPts val="1400"/>
              <a:buFont typeface="Nunito"/>
              <a:buChar char="●"/>
            </a:pPr>
            <a:r>
              <a:rPr b="0" i="0" lang="en-GB" sz="1400" u="none" cap="none" strike="noStrike">
                <a:solidFill>
                  <a:srgbClr val="000000"/>
                </a:solidFill>
                <a:latin typeface="Nunito"/>
                <a:ea typeface="Nunito"/>
                <a:cs typeface="Nunito"/>
                <a:sym typeface="Nunito"/>
              </a:rPr>
              <a:t>List the features of a data  management plan</a:t>
            </a:r>
            <a:endParaRPr b="0" i="0" sz="1400" u="none" cap="none" strike="noStrike">
              <a:solidFill>
                <a:srgbClr val="000000"/>
              </a:solidFill>
              <a:latin typeface="Nunito"/>
              <a:ea typeface="Nunito"/>
              <a:cs typeface="Nunito"/>
              <a:sym typeface="Nunito"/>
            </a:endParaRPr>
          </a:p>
          <a:p>
            <a:pPr indent="-317500" lvl="0" marL="457200" marR="0" rtl="0" algn="l">
              <a:lnSpc>
                <a:spcPct val="100000"/>
              </a:lnSpc>
              <a:spcBef>
                <a:spcPts val="0"/>
              </a:spcBef>
              <a:spcAft>
                <a:spcPts val="0"/>
              </a:spcAft>
              <a:buClr>
                <a:srgbClr val="000000"/>
              </a:buClr>
              <a:buSzPts val="1400"/>
              <a:buFont typeface="Nunito"/>
              <a:buChar char="●"/>
            </a:pPr>
            <a:r>
              <a:rPr b="0" i="0" lang="en-GB" sz="1400" u="none" cap="none" strike="noStrike">
                <a:solidFill>
                  <a:srgbClr val="000000"/>
                </a:solidFill>
                <a:latin typeface="Nunito"/>
                <a:ea typeface="Nunito"/>
                <a:cs typeface="Nunito"/>
                <a:sym typeface="Nunito"/>
              </a:rPr>
              <a:t>Explain why data management is important  </a:t>
            </a:r>
            <a:endParaRPr b="0" i="0" sz="1400" u="none" cap="none" strike="noStrike">
              <a:solidFill>
                <a:srgbClr val="000000"/>
              </a:solidFill>
              <a:latin typeface="Nunito"/>
              <a:ea typeface="Nunito"/>
              <a:cs typeface="Nunito"/>
              <a:sym typeface="Nunito"/>
            </a:endParaRPr>
          </a:p>
          <a:p>
            <a:pPr indent="-317500" lvl="0" marL="457200" marR="0" rtl="0" algn="l">
              <a:lnSpc>
                <a:spcPct val="100000"/>
              </a:lnSpc>
              <a:spcBef>
                <a:spcPts val="0"/>
              </a:spcBef>
              <a:spcAft>
                <a:spcPts val="0"/>
              </a:spcAft>
              <a:buClr>
                <a:srgbClr val="000000"/>
              </a:buClr>
              <a:buSzPts val="1400"/>
              <a:buFont typeface="Nunito"/>
              <a:buChar char="●"/>
            </a:pPr>
            <a:r>
              <a:rPr b="0" i="0" lang="en-GB" sz="1400" u="none" cap="none" strike="noStrike">
                <a:solidFill>
                  <a:srgbClr val="000000"/>
                </a:solidFill>
                <a:latin typeface="Nunito"/>
                <a:ea typeface="Nunito"/>
                <a:cs typeface="Nunito"/>
                <a:sym typeface="Nunito"/>
              </a:rPr>
              <a:t>Be able to create a DMP</a:t>
            </a:r>
            <a:endParaRPr b="0" i="0" sz="1400" u="none" cap="none" strike="noStrike">
              <a:solidFill>
                <a:srgbClr val="000000"/>
              </a:solidFill>
              <a:latin typeface="Nunito"/>
              <a:ea typeface="Nunito"/>
              <a:cs typeface="Nunito"/>
              <a:sym typeface="Nunito"/>
            </a:endParaRPr>
          </a:p>
          <a:p>
            <a:pPr indent="-317500" lvl="0" marL="457200" marR="0" rtl="0" algn="l">
              <a:lnSpc>
                <a:spcPct val="100000"/>
              </a:lnSpc>
              <a:spcBef>
                <a:spcPts val="0"/>
              </a:spcBef>
              <a:spcAft>
                <a:spcPts val="0"/>
              </a:spcAft>
              <a:buClr>
                <a:srgbClr val="000000"/>
              </a:buClr>
              <a:buSzPts val="1400"/>
              <a:buFont typeface="Nunito"/>
              <a:buChar char="●"/>
            </a:pPr>
            <a:r>
              <a:rPr b="0" i="0" lang="en-GB" sz="1400" u="none" cap="none" strike="noStrike">
                <a:solidFill>
                  <a:srgbClr val="000000"/>
                </a:solidFill>
                <a:latin typeface="Nunito"/>
                <a:ea typeface="Nunito"/>
                <a:cs typeface="Nunito"/>
                <a:sym typeface="Nunito"/>
              </a:rPr>
              <a:t>Know where to get support </a:t>
            </a:r>
            <a:endParaRPr b="0" i="0" sz="1400" u="none" cap="none" strike="noStrike">
              <a:solidFill>
                <a:srgbClr val="000000"/>
              </a:solidFill>
              <a:latin typeface="Nunito"/>
              <a:ea typeface="Nunito"/>
              <a:cs typeface="Nunito"/>
              <a:sym typeface="Nuni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17"/>
          <p:cNvSpPr txBox="1"/>
          <p:nvPr>
            <p:ph type="title"/>
          </p:nvPr>
        </p:nvSpPr>
        <p:spPr>
          <a:xfrm>
            <a:off x="838200" y="365125"/>
            <a:ext cx="9268326"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1800"/>
              <a:buNone/>
            </a:pPr>
            <a:r>
              <a:rPr lang="en-GB"/>
              <a:t>Your audience</a:t>
            </a:r>
            <a:endParaRPr/>
          </a:p>
        </p:txBody>
      </p:sp>
      <p:sp>
        <p:nvSpPr>
          <p:cNvPr id="351" name="Google Shape;351;p17"/>
          <p:cNvSpPr txBox="1"/>
          <p:nvPr>
            <p:ph idx="1" type="body"/>
          </p:nvPr>
        </p:nvSpPr>
        <p:spPr>
          <a:xfrm>
            <a:off x="838200" y="1825625"/>
            <a:ext cx="4790440" cy="4351338"/>
          </a:xfrm>
          <a:prstGeom prst="rect">
            <a:avLst/>
          </a:prstGeom>
          <a:noFill/>
          <a:ln>
            <a:noFill/>
          </a:ln>
        </p:spPr>
        <p:txBody>
          <a:bodyPr anchorCtr="0" anchor="t" bIns="45700" lIns="91425" spcFirstLastPara="1" rIns="91425" wrap="square" tIns="45700">
            <a:normAutofit/>
          </a:bodyPr>
          <a:lstStyle/>
          <a:p>
            <a:pPr indent="-342900" lvl="0" marL="457200" rtl="0" algn="l">
              <a:lnSpc>
                <a:spcPct val="90000"/>
              </a:lnSpc>
              <a:spcBef>
                <a:spcPts val="1000"/>
              </a:spcBef>
              <a:spcAft>
                <a:spcPts val="0"/>
              </a:spcAft>
              <a:buSzPts val="3080"/>
              <a:buChar char="•"/>
            </a:pPr>
            <a:r>
              <a:rPr lang="en-GB"/>
              <a:t>Role, background and context</a:t>
            </a:r>
            <a:endParaRPr/>
          </a:p>
          <a:p>
            <a:pPr indent="-342900" lvl="0" marL="457200" rtl="0" algn="l">
              <a:lnSpc>
                <a:spcPct val="90000"/>
              </a:lnSpc>
              <a:spcBef>
                <a:spcPts val="1000"/>
              </a:spcBef>
              <a:spcAft>
                <a:spcPts val="0"/>
              </a:spcAft>
              <a:buSzPts val="3080"/>
              <a:buChar char="•"/>
            </a:pPr>
            <a:r>
              <a:rPr lang="en-GB"/>
              <a:t>Prior knowledge, skills and experiences </a:t>
            </a:r>
            <a:endParaRPr/>
          </a:p>
          <a:p>
            <a:pPr indent="-342900" lvl="0" marL="457200" rtl="0" algn="l">
              <a:lnSpc>
                <a:spcPct val="90000"/>
              </a:lnSpc>
              <a:spcBef>
                <a:spcPts val="1000"/>
              </a:spcBef>
              <a:spcAft>
                <a:spcPts val="0"/>
              </a:spcAft>
              <a:buSzPts val="3080"/>
              <a:buChar char="•"/>
            </a:pPr>
            <a:r>
              <a:rPr lang="en-GB"/>
              <a:t>Motivation </a:t>
            </a:r>
            <a:endParaRPr/>
          </a:p>
          <a:p>
            <a:pPr indent="-342900" lvl="0" marL="457200" rtl="0" algn="l">
              <a:lnSpc>
                <a:spcPct val="90000"/>
              </a:lnSpc>
              <a:spcBef>
                <a:spcPts val="1000"/>
              </a:spcBef>
              <a:spcAft>
                <a:spcPts val="0"/>
              </a:spcAft>
              <a:buSzPts val="3080"/>
              <a:buChar char="•"/>
            </a:pPr>
            <a:r>
              <a:rPr lang="en-GB"/>
              <a:t>Barriers / fears</a:t>
            </a:r>
            <a:endParaRPr/>
          </a:p>
          <a:p>
            <a:pPr indent="-228600" lvl="0" marL="457200" rtl="0" algn="l">
              <a:lnSpc>
                <a:spcPct val="90000"/>
              </a:lnSpc>
              <a:spcBef>
                <a:spcPts val="1000"/>
              </a:spcBef>
              <a:spcAft>
                <a:spcPts val="0"/>
              </a:spcAft>
              <a:buClr>
                <a:schemeClr val="dk1"/>
              </a:buClr>
              <a:buSzPts val="1800"/>
              <a:buNone/>
            </a:pPr>
            <a:r>
              <a:t/>
            </a:r>
            <a:endParaRPr/>
          </a:p>
        </p:txBody>
      </p:sp>
      <p:sp>
        <p:nvSpPr>
          <p:cNvPr id="352" name="Google Shape;352;p17"/>
          <p:cNvSpPr txBox="1"/>
          <p:nvPr>
            <p:ph idx="12" type="sldNum"/>
          </p:nvPr>
        </p:nvSpPr>
        <p:spPr>
          <a:xfrm>
            <a:off x="10503568" y="6356350"/>
            <a:ext cx="850232"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sp>
        <p:nvSpPr>
          <p:cNvPr id="353" name="Google Shape;353;p17"/>
          <p:cNvSpPr txBox="1"/>
          <p:nvPr>
            <p:ph idx="11" type="ftr"/>
          </p:nvPr>
        </p:nvSpPr>
        <p:spPr>
          <a:xfrm>
            <a:off x="838200" y="6356350"/>
            <a:ext cx="731520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GB">
                <a:latin typeface="Nunito"/>
                <a:ea typeface="Nunito"/>
                <a:cs typeface="Nunito"/>
                <a:sym typeface="Nunito"/>
              </a:rPr>
              <a:t>www.eosc-synergy.eu - </a:t>
            </a:r>
            <a:r>
              <a:rPr lang="en-GB" sz="1000">
                <a:latin typeface="Nunito"/>
                <a:ea typeface="Nunito"/>
                <a:cs typeface="Nunito"/>
                <a:sym typeface="Nunito"/>
              </a:rPr>
              <a:t>RIA 857647</a:t>
            </a:r>
            <a:endParaRPr>
              <a:latin typeface="Nunito"/>
              <a:ea typeface="Nunito"/>
              <a:cs typeface="Nunito"/>
              <a:sym typeface="Nunito"/>
            </a:endParaRPr>
          </a:p>
        </p:txBody>
      </p:sp>
      <p:pic>
        <p:nvPicPr>
          <p:cNvPr id="354" name="Google Shape;354;p17"/>
          <p:cNvPicPr preferRelativeResize="0"/>
          <p:nvPr/>
        </p:nvPicPr>
        <p:blipFill rotWithShape="1">
          <a:blip r:embed="rId3">
            <a:alphaModFix/>
          </a:blip>
          <a:srcRect b="0" l="0" r="0" t="0"/>
          <a:stretch/>
        </p:blipFill>
        <p:spPr>
          <a:xfrm>
            <a:off x="6329252" y="1347703"/>
            <a:ext cx="3777275" cy="37772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18"/>
          <p:cNvSpPr txBox="1"/>
          <p:nvPr>
            <p:ph type="title"/>
          </p:nvPr>
        </p:nvSpPr>
        <p:spPr>
          <a:xfrm>
            <a:off x="838200" y="365125"/>
            <a:ext cx="9268326"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1800"/>
              <a:buNone/>
            </a:pPr>
            <a:r>
              <a:rPr lang="en-GB"/>
              <a:t>The ABC learning design method</a:t>
            </a:r>
            <a:endParaRPr/>
          </a:p>
        </p:txBody>
      </p:sp>
      <p:sp>
        <p:nvSpPr>
          <p:cNvPr id="361" name="Google Shape;361;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lnSpcReduction="10000"/>
          </a:bodyPr>
          <a:lstStyle/>
          <a:p>
            <a:pPr indent="-342900" lvl="0" marL="457200" rtl="0" algn="l">
              <a:lnSpc>
                <a:spcPct val="90000"/>
              </a:lnSpc>
              <a:spcBef>
                <a:spcPts val="1000"/>
              </a:spcBef>
              <a:spcAft>
                <a:spcPts val="0"/>
              </a:spcAft>
              <a:buSzPts val="3080"/>
              <a:buChar char="•"/>
            </a:pPr>
            <a:r>
              <a:rPr lang="en-GB" sz="2800"/>
              <a:t>Well established </a:t>
            </a:r>
            <a:endParaRPr/>
          </a:p>
          <a:p>
            <a:pPr indent="-342900" lvl="0" marL="457200" rtl="0" algn="l">
              <a:lnSpc>
                <a:spcPct val="90000"/>
              </a:lnSpc>
              <a:spcBef>
                <a:spcPts val="1000"/>
              </a:spcBef>
              <a:spcAft>
                <a:spcPts val="0"/>
              </a:spcAft>
              <a:buSzPts val="3080"/>
              <a:buChar char="•"/>
            </a:pPr>
            <a:r>
              <a:rPr lang="en-GB"/>
              <a:t>Quick and simple (1.5 hours)</a:t>
            </a:r>
            <a:endParaRPr/>
          </a:p>
          <a:p>
            <a:pPr indent="-342900" lvl="0" marL="457200" rtl="0" algn="l">
              <a:lnSpc>
                <a:spcPct val="90000"/>
              </a:lnSpc>
              <a:spcBef>
                <a:spcPts val="1000"/>
              </a:spcBef>
              <a:spcAft>
                <a:spcPts val="0"/>
              </a:spcAft>
              <a:buSzPts val="3080"/>
              <a:buChar char="•"/>
            </a:pPr>
            <a:r>
              <a:rPr lang="en-GB" sz="2800"/>
              <a:t>Can be done online</a:t>
            </a:r>
            <a:endParaRPr/>
          </a:p>
          <a:p>
            <a:pPr indent="-147320" lvl="0" marL="457200" rtl="0" algn="l">
              <a:lnSpc>
                <a:spcPct val="90000"/>
              </a:lnSpc>
              <a:spcBef>
                <a:spcPts val="1000"/>
              </a:spcBef>
              <a:spcAft>
                <a:spcPts val="0"/>
              </a:spcAft>
              <a:buSzPts val="3080"/>
              <a:buNone/>
            </a:pPr>
            <a:r>
              <a:t/>
            </a:r>
            <a:endParaRPr/>
          </a:p>
          <a:p>
            <a:pPr indent="-342900" lvl="0" marL="457200" rtl="0" algn="l">
              <a:lnSpc>
                <a:spcPct val="90000"/>
              </a:lnSpc>
              <a:spcBef>
                <a:spcPts val="1000"/>
              </a:spcBef>
              <a:spcAft>
                <a:spcPts val="0"/>
              </a:spcAft>
              <a:buSzPts val="3080"/>
              <a:buChar char="•"/>
            </a:pPr>
            <a:r>
              <a:rPr lang="en-GB"/>
              <a:t>Map learner journey</a:t>
            </a:r>
            <a:endParaRPr/>
          </a:p>
          <a:p>
            <a:pPr indent="-342900" lvl="0" marL="457200" rtl="0" algn="l">
              <a:lnSpc>
                <a:spcPct val="90000"/>
              </a:lnSpc>
              <a:spcBef>
                <a:spcPts val="1000"/>
              </a:spcBef>
              <a:spcAft>
                <a:spcPts val="0"/>
              </a:spcAft>
              <a:buSzPts val="3080"/>
              <a:buChar char="•"/>
            </a:pPr>
            <a:r>
              <a:rPr lang="en-GB" sz="2800"/>
              <a:t>Identify learning type activities</a:t>
            </a:r>
            <a:endParaRPr/>
          </a:p>
          <a:p>
            <a:pPr indent="-342900" lvl="0" marL="457200" rtl="0" algn="l">
              <a:lnSpc>
                <a:spcPct val="90000"/>
              </a:lnSpc>
              <a:spcBef>
                <a:spcPts val="1000"/>
              </a:spcBef>
              <a:spcAft>
                <a:spcPts val="0"/>
              </a:spcAft>
              <a:buSzPts val="3080"/>
              <a:buChar char="•"/>
            </a:pPr>
            <a:r>
              <a:rPr lang="en-GB" sz="2800"/>
              <a:t>Select specific activities</a:t>
            </a:r>
            <a:endParaRPr/>
          </a:p>
          <a:p>
            <a:pPr indent="0" lvl="0" marL="114300" rtl="0" algn="l">
              <a:lnSpc>
                <a:spcPct val="90000"/>
              </a:lnSpc>
              <a:spcBef>
                <a:spcPts val="1000"/>
              </a:spcBef>
              <a:spcAft>
                <a:spcPts val="0"/>
              </a:spcAft>
              <a:buSzPts val="1800"/>
              <a:buNone/>
            </a:pPr>
            <a:r>
              <a:t/>
            </a:r>
            <a:endParaRPr sz="2400" u="sng">
              <a:solidFill>
                <a:schemeClr val="hlink"/>
              </a:solidFill>
              <a:hlinkClick r:id="rId3"/>
            </a:endParaRPr>
          </a:p>
          <a:p>
            <a:pPr indent="0" lvl="7" marL="3314700" rtl="0" algn="l">
              <a:lnSpc>
                <a:spcPct val="90000"/>
              </a:lnSpc>
              <a:spcBef>
                <a:spcPts val="500"/>
              </a:spcBef>
              <a:spcAft>
                <a:spcPts val="0"/>
              </a:spcAft>
              <a:buSzPts val="1800"/>
              <a:buNone/>
            </a:pPr>
            <a:r>
              <a:rPr lang="en-GB" sz="2400" u="sng">
                <a:solidFill>
                  <a:schemeClr val="hlink"/>
                </a:solidFill>
                <a:hlinkClick r:id="rId4"/>
              </a:rPr>
              <a:t>https://abc-ld.org/</a:t>
            </a:r>
            <a:r>
              <a:rPr lang="en-GB" sz="2400"/>
              <a:t> </a:t>
            </a:r>
            <a:endParaRPr/>
          </a:p>
        </p:txBody>
      </p:sp>
      <p:sp>
        <p:nvSpPr>
          <p:cNvPr id="362" name="Google Shape;362;p18"/>
          <p:cNvSpPr txBox="1"/>
          <p:nvPr>
            <p:ph idx="12" type="sldNum"/>
          </p:nvPr>
        </p:nvSpPr>
        <p:spPr>
          <a:xfrm>
            <a:off x="10503568" y="6356350"/>
            <a:ext cx="850232"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pic>
        <p:nvPicPr>
          <p:cNvPr id="363" name="Google Shape;363;p18"/>
          <p:cNvPicPr preferRelativeResize="0"/>
          <p:nvPr/>
        </p:nvPicPr>
        <p:blipFill rotWithShape="1">
          <a:blip r:embed="rId5">
            <a:alphaModFix/>
          </a:blip>
          <a:srcRect b="0" l="0" r="0" t="0"/>
          <a:stretch/>
        </p:blipFill>
        <p:spPr>
          <a:xfrm>
            <a:off x="6096000" y="1420961"/>
            <a:ext cx="5245062" cy="2708516"/>
          </a:xfrm>
          <a:prstGeom prst="rect">
            <a:avLst/>
          </a:prstGeom>
          <a:noFill/>
          <a:ln>
            <a:noFill/>
          </a:ln>
        </p:spPr>
      </p:pic>
      <p:pic>
        <p:nvPicPr>
          <p:cNvPr id="364" name="Google Shape;364;p18"/>
          <p:cNvPicPr preferRelativeResize="0"/>
          <p:nvPr/>
        </p:nvPicPr>
        <p:blipFill rotWithShape="1">
          <a:blip r:embed="rId6">
            <a:alphaModFix/>
          </a:blip>
          <a:srcRect b="0" l="0" r="0" t="0"/>
          <a:stretch/>
        </p:blipFill>
        <p:spPr>
          <a:xfrm>
            <a:off x="1196545" y="5572465"/>
            <a:ext cx="2640227" cy="568810"/>
          </a:xfrm>
          <a:prstGeom prst="rect">
            <a:avLst/>
          </a:prstGeom>
          <a:noFill/>
          <a:ln>
            <a:noFill/>
          </a:ln>
        </p:spPr>
      </p:pic>
      <p:pic>
        <p:nvPicPr>
          <p:cNvPr id="365" name="Google Shape;365;p18"/>
          <p:cNvPicPr preferRelativeResize="0"/>
          <p:nvPr/>
        </p:nvPicPr>
        <p:blipFill rotWithShape="1">
          <a:blip r:embed="rId7">
            <a:alphaModFix/>
          </a:blip>
          <a:srcRect b="0" l="0" r="0" t="0"/>
          <a:stretch/>
        </p:blipFill>
        <p:spPr>
          <a:xfrm>
            <a:off x="7857032" y="3301287"/>
            <a:ext cx="3881150" cy="2875676"/>
          </a:xfrm>
          <a:prstGeom prst="rect">
            <a:avLst/>
          </a:prstGeom>
          <a:noFill/>
          <a:ln>
            <a:noFill/>
          </a:ln>
        </p:spPr>
      </p:pic>
      <p:sp>
        <p:nvSpPr>
          <p:cNvPr id="366" name="Google Shape;366;p18"/>
          <p:cNvSpPr txBox="1"/>
          <p:nvPr>
            <p:ph idx="11" type="ftr"/>
          </p:nvPr>
        </p:nvSpPr>
        <p:spPr>
          <a:xfrm>
            <a:off x="838200" y="6356350"/>
            <a:ext cx="731520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GB">
                <a:latin typeface="Nunito"/>
                <a:ea typeface="Nunito"/>
                <a:cs typeface="Nunito"/>
                <a:sym typeface="Nunito"/>
              </a:rPr>
              <a:t>www.eosc-synergy.eu - </a:t>
            </a:r>
            <a:r>
              <a:rPr lang="en-GB" sz="1000">
                <a:latin typeface="Nunito"/>
                <a:ea typeface="Nunito"/>
                <a:cs typeface="Nunito"/>
                <a:sym typeface="Nunito"/>
              </a:rPr>
              <a:t>RIA 857647</a:t>
            </a:r>
            <a:endParaRPr>
              <a:latin typeface="Nunito"/>
              <a:ea typeface="Nunito"/>
              <a:cs typeface="Nunito"/>
              <a:sym typeface="Nuni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grpSp>
        <p:nvGrpSpPr>
          <p:cNvPr id="371" name="Google Shape;371;p19"/>
          <p:cNvGrpSpPr/>
          <p:nvPr/>
        </p:nvGrpSpPr>
        <p:grpSpPr>
          <a:xfrm>
            <a:off x="889083" y="1388514"/>
            <a:ext cx="9166559" cy="4752793"/>
            <a:chOff x="1710555" y="1301503"/>
            <a:chExt cx="8771854" cy="4450378"/>
          </a:xfrm>
        </p:grpSpPr>
        <p:pic>
          <p:nvPicPr>
            <p:cNvPr id="372" name="Google Shape;372;p19"/>
            <p:cNvPicPr preferRelativeResize="0"/>
            <p:nvPr/>
          </p:nvPicPr>
          <p:blipFill rotWithShape="1">
            <a:blip r:embed="rId3">
              <a:alphaModFix/>
            </a:blip>
            <a:srcRect b="0" l="0" r="0" t="0"/>
            <a:stretch/>
          </p:blipFill>
          <p:spPr>
            <a:xfrm>
              <a:off x="1710555" y="1301503"/>
              <a:ext cx="2828571" cy="2162069"/>
            </a:xfrm>
            <a:prstGeom prst="rect">
              <a:avLst/>
            </a:prstGeom>
            <a:noFill/>
            <a:ln>
              <a:noFill/>
            </a:ln>
            <a:effectLst>
              <a:outerShdw blurRad="50800" rotWithShape="0" algn="tl" dir="2700000" dist="38100">
                <a:srgbClr val="000000">
                  <a:alpha val="40000"/>
                </a:srgbClr>
              </a:outerShdw>
            </a:effectLst>
          </p:spPr>
        </p:pic>
        <p:pic>
          <p:nvPicPr>
            <p:cNvPr id="373" name="Google Shape;373;p19"/>
            <p:cNvPicPr preferRelativeResize="0"/>
            <p:nvPr/>
          </p:nvPicPr>
          <p:blipFill rotWithShape="1">
            <a:blip r:embed="rId4">
              <a:alphaModFix/>
            </a:blip>
            <a:srcRect b="0" l="0" r="0" t="0"/>
            <a:stretch/>
          </p:blipFill>
          <p:spPr>
            <a:xfrm>
              <a:off x="4645765" y="1301503"/>
              <a:ext cx="2849999" cy="2162069"/>
            </a:xfrm>
            <a:prstGeom prst="rect">
              <a:avLst/>
            </a:prstGeom>
            <a:noFill/>
            <a:ln>
              <a:noFill/>
            </a:ln>
            <a:effectLst>
              <a:outerShdw blurRad="50800" rotWithShape="0" algn="tl" dir="2700000" dist="38100">
                <a:srgbClr val="000000">
                  <a:alpha val="40000"/>
                </a:srgbClr>
              </a:outerShdw>
            </a:effectLst>
          </p:spPr>
        </p:pic>
        <p:pic>
          <p:nvPicPr>
            <p:cNvPr id="374" name="Google Shape;374;p19"/>
            <p:cNvPicPr preferRelativeResize="0"/>
            <p:nvPr/>
          </p:nvPicPr>
          <p:blipFill rotWithShape="1">
            <a:blip r:embed="rId5">
              <a:alphaModFix/>
            </a:blip>
            <a:srcRect b="0" l="0" r="0" t="0"/>
            <a:stretch/>
          </p:blipFill>
          <p:spPr>
            <a:xfrm>
              <a:off x="7602402" y="1301503"/>
              <a:ext cx="2880007" cy="2162069"/>
            </a:xfrm>
            <a:prstGeom prst="rect">
              <a:avLst/>
            </a:prstGeom>
            <a:noFill/>
            <a:ln>
              <a:noFill/>
            </a:ln>
            <a:effectLst>
              <a:outerShdw blurRad="50800" rotWithShape="0" algn="tl" dir="2700000" dist="38100">
                <a:srgbClr val="000000">
                  <a:alpha val="40000"/>
                </a:srgbClr>
              </a:outerShdw>
            </a:effectLst>
          </p:spPr>
        </p:pic>
        <p:pic>
          <p:nvPicPr>
            <p:cNvPr id="375" name="Google Shape;375;p19"/>
            <p:cNvPicPr preferRelativeResize="0"/>
            <p:nvPr/>
          </p:nvPicPr>
          <p:blipFill rotWithShape="1">
            <a:blip r:embed="rId6">
              <a:alphaModFix/>
            </a:blip>
            <a:srcRect b="0" l="0" r="0" t="0"/>
            <a:stretch/>
          </p:blipFill>
          <p:spPr>
            <a:xfrm>
              <a:off x="1710555" y="3614197"/>
              <a:ext cx="2828571" cy="2137684"/>
            </a:xfrm>
            <a:prstGeom prst="rect">
              <a:avLst/>
            </a:prstGeom>
            <a:noFill/>
            <a:ln>
              <a:noFill/>
            </a:ln>
            <a:effectLst>
              <a:outerShdw blurRad="50800" rotWithShape="0" algn="tl" dir="2700000" dist="38100">
                <a:srgbClr val="000000">
                  <a:alpha val="40000"/>
                </a:srgbClr>
              </a:outerShdw>
            </a:effectLst>
          </p:spPr>
        </p:pic>
        <p:pic>
          <p:nvPicPr>
            <p:cNvPr id="376" name="Google Shape;376;p19"/>
            <p:cNvPicPr preferRelativeResize="0"/>
            <p:nvPr/>
          </p:nvPicPr>
          <p:blipFill rotWithShape="1">
            <a:blip r:embed="rId7">
              <a:alphaModFix/>
            </a:blip>
            <a:srcRect b="0" l="0" r="0" t="0"/>
            <a:stretch/>
          </p:blipFill>
          <p:spPr>
            <a:xfrm>
              <a:off x="4645765" y="3627327"/>
              <a:ext cx="2849999" cy="2111423"/>
            </a:xfrm>
            <a:prstGeom prst="rect">
              <a:avLst/>
            </a:prstGeom>
            <a:noFill/>
            <a:ln>
              <a:noFill/>
            </a:ln>
            <a:effectLst>
              <a:outerShdw blurRad="50800" rotWithShape="0" algn="tl" dir="2700000" dist="38100">
                <a:srgbClr val="000000">
                  <a:alpha val="40000"/>
                </a:srgbClr>
              </a:outerShdw>
            </a:effectLst>
          </p:spPr>
        </p:pic>
        <p:pic>
          <p:nvPicPr>
            <p:cNvPr id="377" name="Google Shape;377;p19"/>
            <p:cNvPicPr preferRelativeResize="0"/>
            <p:nvPr/>
          </p:nvPicPr>
          <p:blipFill rotWithShape="1">
            <a:blip r:embed="rId8">
              <a:alphaModFix/>
            </a:blip>
            <a:srcRect b="-126" l="0" r="0" t="0"/>
            <a:stretch/>
          </p:blipFill>
          <p:spPr>
            <a:xfrm>
              <a:off x="7602402" y="3627327"/>
              <a:ext cx="2879044" cy="2105869"/>
            </a:xfrm>
            <a:prstGeom prst="rect">
              <a:avLst/>
            </a:prstGeom>
            <a:noFill/>
            <a:ln>
              <a:noFill/>
            </a:ln>
            <a:effectLst>
              <a:outerShdw blurRad="50800" rotWithShape="0" algn="tl" dir="2700000" dist="38100">
                <a:srgbClr val="000000">
                  <a:alpha val="40000"/>
                </a:srgbClr>
              </a:outerShdw>
            </a:effectLst>
          </p:spPr>
        </p:pic>
      </p:grpSp>
      <p:sp>
        <p:nvSpPr>
          <p:cNvPr id="378" name="Google Shape;378;p19"/>
          <p:cNvSpPr txBox="1"/>
          <p:nvPr>
            <p:ph type="title"/>
          </p:nvPr>
        </p:nvSpPr>
        <p:spPr>
          <a:xfrm>
            <a:off x="838200" y="365125"/>
            <a:ext cx="9268326"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1800"/>
              <a:buNone/>
            </a:pPr>
            <a:r>
              <a:rPr lang="en-GB"/>
              <a:t>ABC Learning types cards </a:t>
            </a:r>
            <a:endParaRPr/>
          </a:p>
        </p:txBody>
      </p:sp>
      <p:sp>
        <p:nvSpPr>
          <p:cNvPr id="379" name="Google Shape;379;p19"/>
          <p:cNvSpPr txBox="1"/>
          <p:nvPr>
            <p:ph idx="11" type="ftr"/>
          </p:nvPr>
        </p:nvSpPr>
        <p:spPr>
          <a:xfrm>
            <a:off x="838200" y="6356350"/>
            <a:ext cx="731520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GB">
                <a:latin typeface="Nunito"/>
                <a:ea typeface="Nunito"/>
                <a:cs typeface="Nunito"/>
                <a:sym typeface="Nunito"/>
              </a:rPr>
              <a:t>www.eosc-synergy.eu - </a:t>
            </a:r>
            <a:r>
              <a:rPr lang="en-GB" sz="1000">
                <a:latin typeface="Nunito"/>
                <a:ea typeface="Nunito"/>
                <a:cs typeface="Nunito"/>
                <a:sym typeface="Nunito"/>
              </a:rPr>
              <a:t>RIA 857647</a:t>
            </a:r>
            <a:endParaRPr>
              <a:latin typeface="Nunito"/>
              <a:ea typeface="Nunito"/>
              <a:cs typeface="Nunito"/>
              <a:sym typeface="Nunito"/>
            </a:endParaRPr>
          </a:p>
        </p:txBody>
      </p:sp>
      <p:sp>
        <p:nvSpPr>
          <p:cNvPr id="380" name="Google Shape;380;p19"/>
          <p:cNvSpPr txBox="1"/>
          <p:nvPr>
            <p:ph idx="12" type="sldNum"/>
          </p:nvPr>
        </p:nvSpPr>
        <p:spPr>
          <a:xfrm>
            <a:off x="10503568" y="6356350"/>
            <a:ext cx="850232"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20"/>
          <p:cNvSpPr txBox="1"/>
          <p:nvPr>
            <p:ph idx="12" type="sldNum"/>
          </p:nvPr>
        </p:nvSpPr>
        <p:spPr>
          <a:xfrm>
            <a:off x="10503568" y="6356350"/>
            <a:ext cx="850232"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pic>
        <p:nvPicPr>
          <p:cNvPr descr="A picture containing text, whiteboard&#10;&#10;Description automatically generated" id="387" name="Google Shape;387;p20"/>
          <p:cNvPicPr preferRelativeResize="0"/>
          <p:nvPr/>
        </p:nvPicPr>
        <p:blipFill rotWithShape="1">
          <a:blip r:embed="rId3">
            <a:alphaModFix/>
          </a:blip>
          <a:srcRect b="0" l="0" r="0" t="0"/>
          <a:stretch/>
        </p:blipFill>
        <p:spPr>
          <a:xfrm>
            <a:off x="1524000" y="255180"/>
            <a:ext cx="9144000" cy="5921783"/>
          </a:xfrm>
          <a:prstGeom prst="rect">
            <a:avLst/>
          </a:prstGeom>
          <a:noFill/>
          <a:ln>
            <a:noFill/>
          </a:ln>
        </p:spPr>
      </p:pic>
      <p:sp>
        <p:nvSpPr>
          <p:cNvPr id="388" name="Google Shape;388;p20"/>
          <p:cNvSpPr txBox="1"/>
          <p:nvPr>
            <p:ph idx="11" type="ftr"/>
          </p:nvPr>
        </p:nvSpPr>
        <p:spPr>
          <a:xfrm>
            <a:off x="838200" y="6356350"/>
            <a:ext cx="731520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GB"/>
              <a:t>www.eosc-synergy.eu - RIA 857647</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3"/>
          <p:cNvSpPr txBox="1"/>
          <p:nvPr>
            <p:ph type="title"/>
          </p:nvPr>
        </p:nvSpPr>
        <p:spPr>
          <a:xfrm>
            <a:off x="838200" y="365125"/>
            <a:ext cx="9268326"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1800"/>
              <a:buNone/>
            </a:pPr>
            <a:r>
              <a:rPr lang="en-GB"/>
              <a:t>Before we start</a:t>
            </a:r>
            <a:endParaRPr/>
          </a:p>
        </p:txBody>
      </p:sp>
      <p:sp>
        <p:nvSpPr>
          <p:cNvPr id="111" name="Google Shape;111;p3"/>
          <p:cNvSpPr txBox="1"/>
          <p:nvPr>
            <p:ph idx="1" type="body"/>
          </p:nvPr>
        </p:nvSpPr>
        <p:spPr>
          <a:xfrm>
            <a:off x="838200" y="1825625"/>
            <a:ext cx="5325600" cy="4351500"/>
          </a:xfrm>
          <a:prstGeom prst="rect">
            <a:avLst/>
          </a:prstGeom>
          <a:noFill/>
          <a:ln>
            <a:noFill/>
          </a:ln>
        </p:spPr>
        <p:txBody>
          <a:bodyPr anchorCtr="0" anchor="t" bIns="45700" lIns="91425" spcFirstLastPara="1" rIns="91425" wrap="square" tIns="45700">
            <a:normAutofit/>
          </a:bodyPr>
          <a:lstStyle/>
          <a:p>
            <a:pPr indent="-342900" lvl="0" marL="457200" rtl="0" algn="l">
              <a:lnSpc>
                <a:spcPct val="90000"/>
              </a:lnSpc>
              <a:spcBef>
                <a:spcPts val="1000"/>
              </a:spcBef>
              <a:spcAft>
                <a:spcPts val="0"/>
              </a:spcAft>
              <a:buSzPts val="1800"/>
              <a:buChar char="●"/>
            </a:pPr>
            <a:r>
              <a:rPr lang="en-GB"/>
              <a:t>Our aim is to help you create the best training you can</a:t>
            </a:r>
            <a:endParaRPr/>
          </a:p>
          <a:p>
            <a:pPr indent="-342900" lvl="0" marL="457200" rtl="0" algn="l">
              <a:lnSpc>
                <a:spcPct val="90000"/>
              </a:lnSpc>
              <a:spcBef>
                <a:spcPts val="0"/>
              </a:spcBef>
              <a:spcAft>
                <a:spcPts val="0"/>
              </a:spcAft>
              <a:buSzPts val="1800"/>
              <a:buChar char="●"/>
            </a:pPr>
            <a:r>
              <a:rPr lang="en-GB"/>
              <a:t>Meeting your aims and the needs of your learners</a:t>
            </a:r>
            <a:endParaRPr/>
          </a:p>
          <a:p>
            <a:pPr indent="-342900" lvl="0" marL="457200" rtl="0" algn="l">
              <a:lnSpc>
                <a:spcPct val="90000"/>
              </a:lnSpc>
              <a:spcBef>
                <a:spcPts val="0"/>
              </a:spcBef>
              <a:spcAft>
                <a:spcPts val="0"/>
              </a:spcAft>
              <a:buSzPts val="1800"/>
              <a:buChar char="●"/>
            </a:pPr>
            <a:r>
              <a:rPr lang="en-GB"/>
              <a:t>We are starting from the assumption that training is the right solution! </a:t>
            </a:r>
            <a:br>
              <a:rPr lang="en-GB"/>
            </a:br>
            <a:endParaRPr/>
          </a:p>
          <a:p>
            <a:pPr indent="-342900" lvl="0" marL="457200" rtl="0" algn="l">
              <a:lnSpc>
                <a:spcPct val="90000"/>
              </a:lnSpc>
              <a:spcBef>
                <a:spcPts val="0"/>
              </a:spcBef>
              <a:spcAft>
                <a:spcPts val="0"/>
              </a:spcAft>
              <a:buSzPts val="1800"/>
              <a:buChar char="●"/>
            </a:pPr>
            <a:r>
              <a:rPr lang="en-GB"/>
              <a:t>What makes a good / bad training experience? </a:t>
            </a:r>
            <a:endParaRPr/>
          </a:p>
        </p:txBody>
      </p:sp>
      <p:sp>
        <p:nvSpPr>
          <p:cNvPr id="112" name="Google Shape;112;p3"/>
          <p:cNvSpPr txBox="1"/>
          <p:nvPr>
            <p:ph idx="12" type="sldNum"/>
          </p:nvPr>
        </p:nvSpPr>
        <p:spPr>
          <a:xfrm>
            <a:off x="10503568" y="6356350"/>
            <a:ext cx="850232"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pic>
        <p:nvPicPr>
          <p:cNvPr id="113" name="Google Shape;113;p3"/>
          <p:cNvPicPr preferRelativeResize="0"/>
          <p:nvPr/>
        </p:nvPicPr>
        <p:blipFill rotWithShape="1">
          <a:blip r:embed="rId3">
            <a:alphaModFix/>
          </a:blip>
          <a:srcRect b="0" l="0" r="0" t="0"/>
          <a:stretch/>
        </p:blipFill>
        <p:spPr>
          <a:xfrm>
            <a:off x="6419468" y="1410955"/>
            <a:ext cx="4557155" cy="3596952"/>
          </a:xfrm>
          <a:prstGeom prst="rect">
            <a:avLst/>
          </a:prstGeom>
          <a:noFill/>
          <a:ln>
            <a:noFill/>
          </a:ln>
        </p:spPr>
      </p:pic>
      <p:sp>
        <p:nvSpPr>
          <p:cNvPr id="114" name="Google Shape;114;p3"/>
          <p:cNvSpPr txBox="1"/>
          <p:nvPr/>
        </p:nvSpPr>
        <p:spPr>
          <a:xfrm>
            <a:off x="5893982" y="5200823"/>
            <a:ext cx="6097772" cy="49244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Nunito"/>
                <a:ea typeface="Nunito"/>
                <a:cs typeface="Nunito"/>
                <a:sym typeface="Nunito"/>
              </a:rPr>
              <a:t>Cathy Moore’s action mapping workflow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Nunito"/>
                <a:ea typeface="Nunito"/>
                <a:cs typeface="Nunito"/>
                <a:sym typeface="Nunito"/>
              </a:rPr>
              <a:t>https://blog.cathy-moore.com/action-mapping-workflow-at-a-glance/</a:t>
            </a:r>
            <a:endParaRPr b="0" i="0" sz="1400" u="none" cap="none" strike="noStrike">
              <a:solidFill>
                <a:srgbClr val="000000"/>
              </a:solidFill>
              <a:latin typeface="Arial"/>
              <a:ea typeface="Arial"/>
              <a:cs typeface="Arial"/>
              <a:sym typeface="Arial"/>
            </a:endParaRPr>
          </a:p>
        </p:txBody>
      </p:sp>
      <p:sp>
        <p:nvSpPr>
          <p:cNvPr id="115" name="Google Shape;115;p3"/>
          <p:cNvSpPr txBox="1"/>
          <p:nvPr>
            <p:ph idx="11" type="ftr"/>
          </p:nvPr>
        </p:nvSpPr>
        <p:spPr>
          <a:xfrm>
            <a:off x="838200" y="6356350"/>
            <a:ext cx="731520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GB">
                <a:latin typeface="Nunito"/>
                <a:ea typeface="Nunito"/>
                <a:cs typeface="Nunito"/>
                <a:sym typeface="Nunito"/>
              </a:rPr>
              <a:t>www.eosc-synergy.eu - </a:t>
            </a:r>
            <a:r>
              <a:rPr lang="en-GB" sz="1000">
                <a:latin typeface="Nunito"/>
                <a:ea typeface="Nunito"/>
                <a:cs typeface="Nunito"/>
                <a:sym typeface="Nunito"/>
              </a:rPr>
              <a:t>RIA 857647</a:t>
            </a:r>
            <a:endParaRPr>
              <a:latin typeface="Nunito"/>
              <a:ea typeface="Nunito"/>
              <a:cs typeface="Nunito"/>
              <a:sym typeface="Nunito"/>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21"/>
          <p:cNvSpPr txBox="1"/>
          <p:nvPr>
            <p:ph type="title"/>
          </p:nvPr>
        </p:nvSpPr>
        <p:spPr>
          <a:xfrm>
            <a:off x="838200" y="365125"/>
            <a:ext cx="9268326" cy="1325563"/>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1400"/>
              </a:spcAft>
              <a:buClr>
                <a:schemeClr val="dk1"/>
              </a:buClr>
              <a:buSzPts val="1100"/>
              <a:buFont typeface="Arial"/>
              <a:buNone/>
            </a:pPr>
            <a:r>
              <a:rPr lang="en-GB"/>
              <a:t>Design your training in easy steps</a:t>
            </a:r>
            <a:endParaRPr/>
          </a:p>
        </p:txBody>
      </p:sp>
      <p:sp>
        <p:nvSpPr>
          <p:cNvPr id="394" name="Google Shape;394;p2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419100" lvl="0" marL="457200" rtl="0" algn="l">
              <a:lnSpc>
                <a:spcPct val="115000"/>
              </a:lnSpc>
              <a:spcBef>
                <a:spcPts val="0"/>
              </a:spcBef>
              <a:spcAft>
                <a:spcPts val="0"/>
              </a:spcAft>
              <a:buSzPts val="3000"/>
              <a:buChar char="•"/>
            </a:pPr>
            <a:r>
              <a:rPr b="1" lang="en-GB"/>
              <a:t>Why? </a:t>
            </a:r>
            <a:r>
              <a:rPr lang="en-GB"/>
              <a:t>To understand the basics of developing a training course (face-to-face/online) and practise designing it. </a:t>
            </a:r>
            <a:endParaRPr/>
          </a:p>
          <a:p>
            <a:pPr indent="-419100" lvl="0" marL="457200" rtl="0" algn="l">
              <a:lnSpc>
                <a:spcPct val="115000"/>
              </a:lnSpc>
              <a:spcBef>
                <a:spcPts val="0"/>
              </a:spcBef>
              <a:spcAft>
                <a:spcPts val="0"/>
              </a:spcAft>
              <a:buSzPts val="3000"/>
              <a:buChar char="•"/>
            </a:pPr>
            <a:r>
              <a:rPr b="1" lang="en-GB"/>
              <a:t>What? </a:t>
            </a:r>
            <a:r>
              <a:rPr lang="en-GB"/>
              <a:t>2 worksheets with practical questions from the initial training analysis and the ABC learning design model.</a:t>
            </a:r>
            <a:endParaRPr/>
          </a:p>
          <a:p>
            <a:pPr indent="-419100" lvl="0" marL="457200" rtl="0" algn="l">
              <a:lnSpc>
                <a:spcPct val="115000"/>
              </a:lnSpc>
              <a:spcBef>
                <a:spcPts val="0"/>
              </a:spcBef>
              <a:spcAft>
                <a:spcPts val="0"/>
              </a:spcAft>
              <a:buSzPts val="3000"/>
              <a:buChar char="•"/>
            </a:pPr>
            <a:r>
              <a:rPr b="1" lang="en-GB"/>
              <a:t>How?</a:t>
            </a:r>
            <a:r>
              <a:rPr lang="en-GB"/>
              <a:t> Individually or with colleagues.</a:t>
            </a:r>
            <a:endParaRPr/>
          </a:p>
          <a:p>
            <a:pPr indent="-419100" lvl="0" marL="457200" rtl="0" algn="l">
              <a:lnSpc>
                <a:spcPct val="115000"/>
              </a:lnSpc>
              <a:spcBef>
                <a:spcPts val="0"/>
              </a:spcBef>
              <a:spcAft>
                <a:spcPts val="0"/>
              </a:spcAft>
              <a:buSzPts val="3000"/>
              <a:buChar char="•"/>
            </a:pPr>
            <a:r>
              <a:rPr b="1" lang="en-GB"/>
              <a:t>Duration</a:t>
            </a:r>
            <a:r>
              <a:rPr lang="en-GB"/>
              <a:t>: 40-60 minutes</a:t>
            </a:r>
            <a:endParaRPr/>
          </a:p>
        </p:txBody>
      </p:sp>
      <p:sp>
        <p:nvSpPr>
          <p:cNvPr id="395" name="Google Shape;395;p21"/>
          <p:cNvSpPr txBox="1"/>
          <p:nvPr>
            <p:ph idx="12" type="sldNum"/>
          </p:nvPr>
        </p:nvSpPr>
        <p:spPr>
          <a:xfrm>
            <a:off x="10503568" y="6356350"/>
            <a:ext cx="850232"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sp>
        <p:nvSpPr>
          <p:cNvPr id="396" name="Google Shape;396;p21"/>
          <p:cNvSpPr txBox="1"/>
          <p:nvPr>
            <p:ph idx="11" type="ftr"/>
          </p:nvPr>
        </p:nvSpPr>
        <p:spPr>
          <a:xfrm>
            <a:off x="838200" y="6356350"/>
            <a:ext cx="731520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GB">
                <a:latin typeface="Nunito"/>
                <a:ea typeface="Nunito"/>
                <a:cs typeface="Nunito"/>
                <a:sym typeface="Nunito"/>
              </a:rPr>
              <a:t>www.eosc-synergy.eu - </a:t>
            </a:r>
            <a:r>
              <a:rPr lang="en-GB" sz="1000">
                <a:latin typeface="Nunito"/>
                <a:ea typeface="Nunito"/>
                <a:cs typeface="Nunito"/>
                <a:sym typeface="Nunito"/>
              </a:rPr>
              <a:t>RIA 857647</a:t>
            </a:r>
            <a:endParaRPr>
              <a:latin typeface="Nunito"/>
              <a:ea typeface="Nunito"/>
              <a:cs typeface="Nunito"/>
              <a:sym typeface="Nunit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22"/>
          <p:cNvSpPr txBox="1"/>
          <p:nvPr>
            <p:ph type="title"/>
          </p:nvPr>
        </p:nvSpPr>
        <p:spPr>
          <a:xfrm>
            <a:off x="838200" y="633600"/>
            <a:ext cx="9268200" cy="13257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SzPts val="1100"/>
              <a:buFont typeface="Arial"/>
              <a:buNone/>
            </a:pPr>
            <a:r>
              <a:rPr lang="en-GB"/>
              <a:t>Let’s start: an initial training analysis </a:t>
            </a:r>
            <a:endParaRPr/>
          </a:p>
          <a:p>
            <a:pPr indent="0" lvl="0" marL="0" rtl="0" algn="l">
              <a:lnSpc>
                <a:spcPct val="90000"/>
              </a:lnSpc>
              <a:spcBef>
                <a:spcPts val="1400"/>
              </a:spcBef>
              <a:spcAft>
                <a:spcPts val="0"/>
              </a:spcAft>
              <a:buSzPts val="1800"/>
              <a:buNone/>
            </a:pPr>
            <a:r>
              <a:t/>
            </a:r>
            <a:endParaRPr/>
          </a:p>
        </p:txBody>
      </p:sp>
      <p:sp>
        <p:nvSpPr>
          <p:cNvPr id="403" name="Google Shape;403;p22"/>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0" rtl="0" algn="l">
              <a:lnSpc>
                <a:spcPct val="115000"/>
              </a:lnSpc>
              <a:spcBef>
                <a:spcPts val="1000"/>
              </a:spcBef>
              <a:spcAft>
                <a:spcPts val="0"/>
              </a:spcAft>
              <a:buSzPts val="1800"/>
              <a:buNone/>
            </a:pPr>
            <a:r>
              <a:rPr lang="en-GB"/>
              <a:t>Worksheet A - Initial training analysis (20 min): </a:t>
            </a:r>
            <a:endParaRPr/>
          </a:p>
          <a:p>
            <a:pPr indent="-419100" lvl="0" marL="457200" rtl="0" algn="l">
              <a:lnSpc>
                <a:spcPct val="115000"/>
              </a:lnSpc>
              <a:spcBef>
                <a:spcPts val="1000"/>
              </a:spcBef>
              <a:spcAft>
                <a:spcPts val="0"/>
              </a:spcAft>
              <a:buSzPts val="3000"/>
              <a:buChar char="•"/>
            </a:pPr>
            <a:r>
              <a:rPr lang="en-GB"/>
              <a:t>Work through the worksheet by writing max. 2-3 sentences for each question. </a:t>
            </a:r>
            <a:endParaRPr/>
          </a:p>
          <a:p>
            <a:pPr indent="-419100" lvl="0" marL="457200" rtl="0" algn="l">
              <a:lnSpc>
                <a:spcPct val="115000"/>
              </a:lnSpc>
              <a:spcBef>
                <a:spcPts val="0"/>
              </a:spcBef>
              <a:spcAft>
                <a:spcPts val="0"/>
              </a:spcAft>
              <a:buSzPts val="3000"/>
              <a:buChar char="•"/>
            </a:pPr>
            <a:r>
              <a:rPr lang="en-GB"/>
              <a:t>Focus on </a:t>
            </a:r>
            <a:r>
              <a:rPr b="1" lang="en-GB"/>
              <a:t>title</a:t>
            </a:r>
            <a:r>
              <a:rPr lang="en-GB"/>
              <a:t>/</a:t>
            </a:r>
            <a:r>
              <a:rPr b="1" lang="en-GB"/>
              <a:t>topics</a:t>
            </a:r>
            <a:r>
              <a:rPr lang="en-GB"/>
              <a:t>, </a:t>
            </a:r>
            <a:r>
              <a:rPr b="1" lang="en-GB"/>
              <a:t>goals</a:t>
            </a:r>
            <a:r>
              <a:rPr lang="en-GB"/>
              <a:t>, </a:t>
            </a:r>
            <a:r>
              <a:rPr b="1" lang="en-GB"/>
              <a:t>audience</a:t>
            </a:r>
            <a:r>
              <a:rPr lang="en-GB"/>
              <a:t>, </a:t>
            </a:r>
            <a:r>
              <a:rPr b="1" lang="en-GB"/>
              <a:t>content </a:t>
            </a:r>
            <a:r>
              <a:rPr lang="en-GB"/>
              <a:t>and</a:t>
            </a:r>
            <a:r>
              <a:rPr b="1" lang="en-GB"/>
              <a:t> benefits/outcomes for your learners</a:t>
            </a:r>
            <a:r>
              <a:rPr lang="en-GB"/>
              <a:t>. </a:t>
            </a:r>
            <a:endParaRPr/>
          </a:p>
        </p:txBody>
      </p:sp>
      <p:sp>
        <p:nvSpPr>
          <p:cNvPr id="404" name="Google Shape;404;p22"/>
          <p:cNvSpPr txBox="1"/>
          <p:nvPr>
            <p:ph idx="12" type="sldNum"/>
          </p:nvPr>
        </p:nvSpPr>
        <p:spPr>
          <a:xfrm>
            <a:off x="10503568" y="6356350"/>
            <a:ext cx="850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
        <p:nvSpPr>
          <p:cNvPr id="405" name="Google Shape;405;p22"/>
          <p:cNvSpPr txBox="1"/>
          <p:nvPr>
            <p:ph idx="11" type="ftr"/>
          </p:nvPr>
        </p:nvSpPr>
        <p:spPr>
          <a:xfrm>
            <a:off x="838200" y="6356350"/>
            <a:ext cx="73152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GB">
                <a:latin typeface="Nunito"/>
                <a:ea typeface="Nunito"/>
                <a:cs typeface="Nunito"/>
                <a:sym typeface="Nunito"/>
              </a:rPr>
              <a:t>www.eosc-synergy.eu - </a:t>
            </a:r>
            <a:r>
              <a:rPr lang="en-GB" sz="1000">
                <a:latin typeface="Nunito"/>
                <a:ea typeface="Nunito"/>
                <a:cs typeface="Nunito"/>
                <a:sym typeface="Nunito"/>
              </a:rPr>
              <a:t>RIA 857647</a:t>
            </a:r>
            <a:endParaRPr>
              <a:latin typeface="Nunito"/>
              <a:ea typeface="Nunito"/>
              <a:cs typeface="Nunito"/>
              <a:sym typeface="Nunit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23"/>
          <p:cNvSpPr txBox="1"/>
          <p:nvPr>
            <p:ph type="title"/>
          </p:nvPr>
        </p:nvSpPr>
        <p:spPr>
          <a:xfrm>
            <a:off x="838200" y="365125"/>
            <a:ext cx="92682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GB"/>
              <a:t>Let’s continue with a design </a:t>
            </a:r>
            <a:endParaRPr/>
          </a:p>
        </p:txBody>
      </p:sp>
      <p:sp>
        <p:nvSpPr>
          <p:cNvPr id="412" name="Google Shape;412;p2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800"/>
              <a:buNone/>
            </a:pPr>
            <a:r>
              <a:rPr lang="en-GB"/>
              <a:t>Worksheet B -  A learner’s journey (20 min)</a:t>
            </a:r>
            <a:endParaRPr/>
          </a:p>
          <a:p>
            <a:pPr indent="0" lvl="0" marL="0" rtl="0" algn="l">
              <a:lnSpc>
                <a:spcPct val="115000"/>
              </a:lnSpc>
              <a:spcBef>
                <a:spcPts val="0"/>
              </a:spcBef>
              <a:spcAft>
                <a:spcPts val="0"/>
              </a:spcAft>
              <a:buSzPts val="1800"/>
              <a:buNone/>
            </a:pPr>
            <a:r>
              <a:t/>
            </a:r>
            <a:endParaRPr/>
          </a:p>
          <a:p>
            <a:pPr indent="-419100" lvl="0" marL="457200" rtl="0" algn="l">
              <a:lnSpc>
                <a:spcPct val="100000"/>
              </a:lnSpc>
              <a:spcBef>
                <a:spcPts val="0"/>
              </a:spcBef>
              <a:spcAft>
                <a:spcPts val="0"/>
              </a:spcAft>
              <a:buSzPts val="3000"/>
              <a:buChar char="•"/>
            </a:pPr>
            <a:r>
              <a:rPr lang="en-GB" sz="2500"/>
              <a:t>Think of the</a:t>
            </a:r>
            <a:r>
              <a:rPr b="1" lang="en-GB" sz="2500"/>
              <a:t> content</a:t>
            </a:r>
            <a:r>
              <a:rPr lang="en-GB" sz="2500"/>
              <a:t> and </a:t>
            </a:r>
            <a:r>
              <a:rPr b="1" lang="en-GB" sz="2500"/>
              <a:t>learning activities</a:t>
            </a:r>
            <a:r>
              <a:rPr lang="en-GB" sz="2500"/>
              <a:t> you would like to include in your training (topics/sessions, learning activities, duration). </a:t>
            </a:r>
            <a:endParaRPr sz="2500"/>
          </a:p>
          <a:p>
            <a:pPr indent="-387350" lvl="0" marL="457200" rtl="0" algn="l">
              <a:lnSpc>
                <a:spcPct val="100000"/>
              </a:lnSpc>
              <a:spcBef>
                <a:spcPts val="0"/>
              </a:spcBef>
              <a:spcAft>
                <a:spcPts val="0"/>
              </a:spcAft>
              <a:buSzPts val="2500"/>
              <a:buChar char="•"/>
            </a:pPr>
            <a:r>
              <a:rPr lang="en-GB" sz="2500"/>
              <a:t>Indicate, the </a:t>
            </a:r>
            <a:r>
              <a:rPr b="1" lang="en-GB" sz="2500"/>
              <a:t>duration </a:t>
            </a:r>
            <a:r>
              <a:rPr lang="en-GB" sz="2500"/>
              <a:t>and moments of </a:t>
            </a:r>
            <a:r>
              <a:rPr b="1" lang="en-GB" sz="2500"/>
              <a:t>assessment</a:t>
            </a:r>
            <a:r>
              <a:rPr lang="en-GB" sz="2500"/>
              <a:t>, if possible. </a:t>
            </a:r>
            <a:endParaRPr sz="2500"/>
          </a:p>
          <a:p>
            <a:pPr indent="-419100" lvl="0" marL="457200" rtl="0" algn="l">
              <a:lnSpc>
                <a:spcPct val="100000"/>
              </a:lnSpc>
              <a:spcBef>
                <a:spcPts val="0"/>
              </a:spcBef>
              <a:spcAft>
                <a:spcPts val="0"/>
              </a:spcAft>
              <a:buSzPts val="3000"/>
              <a:buChar char="•"/>
            </a:pPr>
            <a:r>
              <a:rPr lang="en-GB" sz="2500"/>
              <a:t>Write down your choices in </a:t>
            </a:r>
            <a:r>
              <a:rPr b="1" lang="en-GB" sz="2500"/>
              <a:t>short sentences/key words.</a:t>
            </a:r>
            <a:r>
              <a:rPr lang="en-GB" sz="2500"/>
              <a:t> </a:t>
            </a:r>
            <a:endParaRPr sz="2500"/>
          </a:p>
          <a:p>
            <a:pPr indent="-419100" lvl="0" marL="457200" rtl="0" algn="l">
              <a:lnSpc>
                <a:spcPct val="100000"/>
              </a:lnSpc>
              <a:spcBef>
                <a:spcPts val="0"/>
              </a:spcBef>
              <a:spcAft>
                <a:spcPts val="0"/>
              </a:spcAft>
              <a:buSzPts val="3000"/>
              <a:buChar char="•"/>
            </a:pPr>
            <a:r>
              <a:rPr lang="en-GB" sz="2500"/>
              <a:t>If needed, go back to Worksheet A for the </a:t>
            </a:r>
            <a:r>
              <a:rPr b="1" lang="en-GB" sz="2500"/>
              <a:t>content section</a:t>
            </a:r>
            <a:r>
              <a:rPr lang="en-GB" sz="2500"/>
              <a:t> of your future course. </a:t>
            </a:r>
            <a:endParaRPr sz="2500"/>
          </a:p>
          <a:p>
            <a:pPr indent="0" lvl="0" marL="0" rtl="0" algn="l">
              <a:lnSpc>
                <a:spcPct val="115000"/>
              </a:lnSpc>
              <a:spcBef>
                <a:spcPts val="600"/>
              </a:spcBef>
              <a:spcAft>
                <a:spcPts val="0"/>
              </a:spcAft>
              <a:buClr>
                <a:schemeClr val="dk1"/>
              </a:buClr>
              <a:buSzPts val="1100"/>
              <a:buFont typeface="Arial"/>
              <a:buNone/>
            </a:pPr>
            <a:r>
              <a:t/>
            </a:r>
            <a:endParaRPr sz="2500"/>
          </a:p>
          <a:p>
            <a:pPr indent="0" lvl="0" marL="0" rtl="0" algn="l">
              <a:lnSpc>
                <a:spcPct val="115000"/>
              </a:lnSpc>
              <a:spcBef>
                <a:spcPts val="0"/>
              </a:spcBef>
              <a:spcAft>
                <a:spcPts val="0"/>
              </a:spcAft>
              <a:buClr>
                <a:schemeClr val="dk1"/>
              </a:buClr>
              <a:buSzPts val="1100"/>
              <a:buFont typeface="Arial"/>
              <a:buNone/>
            </a:pPr>
            <a:r>
              <a:t/>
            </a:r>
            <a:endParaRPr sz="2500"/>
          </a:p>
        </p:txBody>
      </p:sp>
      <p:sp>
        <p:nvSpPr>
          <p:cNvPr id="413" name="Google Shape;413;p23"/>
          <p:cNvSpPr txBox="1"/>
          <p:nvPr>
            <p:ph idx="12" type="sldNum"/>
          </p:nvPr>
        </p:nvSpPr>
        <p:spPr>
          <a:xfrm>
            <a:off x="10503568" y="6356350"/>
            <a:ext cx="850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
        <p:nvSpPr>
          <p:cNvPr id="414" name="Google Shape;414;p23"/>
          <p:cNvSpPr txBox="1"/>
          <p:nvPr>
            <p:ph idx="11" type="ftr"/>
          </p:nvPr>
        </p:nvSpPr>
        <p:spPr>
          <a:xfrm>
            <a:off x="838200" y="6356350"/>
            <a:ext cx="73152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GB">
                <a:latin typeface="Nunito"/>
                <a:ea typeface="Nunito"/>
                <a:cs typeface="Nunito"/>
                <a:sym typeface="Nunito"/>
              </a:rPr>
              <a:t>www.eosc-synergy.eu - </a:t>
            </a:r>
            <a:r>
              <a:rPr lang="en-GB" sz="1000">
                <a:latin typeface="Nunito"/>
                <a:ea typeface="Nunito"/>
                <a:cs typeface="Nunito"/>
                <a:sym typeface="Nunito"/>
              </a:rPr>
              <a:t>RIA 857647</a:t>
            </a:r>
            <a:endParaRPr>
              <a:latin typeface="Nunito"/>
              <a:ea typeface="Nunito"/>
              <a:cs typeface="Nunito"/>
              <a:sym typeface="Nunit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pic>
        <p:nvPicPr>
          <p:cNvPr id="420" name="Google Shape;420;p24"/>
          <p:cNvPicPr preferRelativeResize="0"/>
          <p:nvPr/>
        </p:nvPicPr>
        <p:blipFill rotWithShape="1">
          <a:blip r:embed="rId3">
            <a:alphaModFix/>
          </a:blip>
          <a:srcRect b="0" l="0" r="0" t="0"/>
          <a:stretch/>
        </p:blipFill>
        <p:spPr>
          <a:xfrm>
            <a:off x="838200" y="853137"/>
            <a:ext cx="3486665" cy="5151725"/>
          </a:xfrm>
          <a:prstGeom prst="rect">
            <a:avLst/>
          </a:prstGeom>
          <a:noFill/>
          <a:ln>
            <a:noFill/>
          </a:ln>
        </p:spPr>
      </p:pic>
      <p:sp>
        <p:nvSpPr>
          <p:cNvPr id="421" name="Google Shape;421;p24"/>
          <p:cNvSpPr txBox="1"/>
          <p:nvPr>
            <p:ph idx="1" type="body"/>
          </p:nvPr>
        </p:nvSpPr>
        <p:spPr>
          <a:xfrm>
            <a:off x="4324865" y="1369319"/>
            <a:ext cx="7428469" cy="4351338"/>
          </a:xfrm>
          <a:prstGeom prst="rect">
            <a:avLst/>
          </a:prstGeom>
          <a:noFill/>
          <a:ln>
            <a:noFill/>
          </a:ln>
        </p:spPr>
        <p:txBody>
          <a:bodyPr anchorCtr="0" anchor="t" bIns="45700" lIns="91425" spcFirstLastPara="1" rIns="91425" wrap="square" tIns="45700">
            <a:normAutofit lnSpcReduction="20000"/>
          </a:bodyPr>
          <a:lstStyle/>
          <a:p>
            <a:pPr indent="0" lvl="0" marL="114300" rtl="0" algn="ctr">
              <a:lnSpc>
                <a:spcPct val="90000"/>
              </a:lnSpc>
              <a:spcBef>
                <a:spcPts val="0"/>
              </a:spcBef>
              <a:spcAft>
                <a:spcPts val="0"/>
              </a:spcAft>
              <a:buSzPts val="1946"/>
              <a:buNone/>
            </a:pPr>
            <a:br>
              <a:rPr b="0" lang="en-GB" sz="4000"/>
            </a:br>
            <a:r>
              <a:rPr b="0" i="0" lang="en-GB" u="none" strike="noStrike">
                <a:solidFill>
                  <a:srgbClr val="000000"/>
                </a:solidFill>
                <a:latin typeface="Nunito"/>
                <a:ea typeface="Nunito"/>
                <a:cs typeface="Nunito"/>
                <a:sym typeface="Nunito"/>
              </a:rPr>
              <a:t>For further information: </a:t>
            </a:r>
            <a:endParaRPr b="0" sz="4000"/>
          </a:p>
          <a:p>
            <a:pPr indent="0" lvl="0" marL="114300" rtl="0" algn="ctr">
              <a:lnSpc>
                <a:spcPct val="90000"/>
              </a:lnSpc>
              <a:spcBef>
                <a:spcPts val="0"/>
              </a:spcBef>
              <a:spcAft>
                <a:spcPts val="0"/>
              </a:spcAft>
              <a:buSzPts val="1946"/>
              <a:buNone/>
            </a:pPr>
            <a:r>
              <a:t/>
            </a:r>
            <a:endParaRPr b="0" sz="3000"/>
          </a:p>
          <a:p>
            <a:pPr indent="0" lvl="0" marL="114300" rtl="0" algn="ctr">
              <a:lnSpc>
                <a:spcPct val="90000"/>
              </a:lnSpc>
              <a:spcBef>
                <a:spcPts val="0"/>
              </a:spcBef>
              <a:spcAft>
                <a:spcPts val="0"/>
              </a:spcAft>
              <a:buSzPts val="1946"/>
              <a:buNone/>
            </a:pPr>
            <a:br>
              <a:rPr b="0" lang="en-GB" sz="4000"/>
            </a:br>
            <a:br>
              <a:rPr b="0" lang="en-GB" sz="4000"/>
            </a:br>
            <a:r>
              <a:rPr b="1" lang="en-GB" sz="3000">
                <a:solidFill>
                  <a:srgbClr val="DD282E"/>
                </a:solidFill>
                <a:latin typeface="Nunito"/>
                <a:ea typeface="Nunito"/>
                <a:cs typeface="Nunito"/>
                <a:sym typeface="Nunito"/>
              </a:rPr>
              <a:t>learn</a:t>
            </a:r>
            <a:r>
              <a:rPr b="1" i="0" lang="en-GB" sz="3000" u="none" strike="noStrike">
                <a:solidFill>
                  <a:srgbClr val="DD282E"/>
                </a:solidFill>
                <a:latin typeface="Nunito"/>
                <a:ea typeface="Nunito"/>
                <a:cs typeface="Nunito"/>
                <a:sym typeface="Nunito"/>
              </a:rPr>
              <a:t>.eosc-synergy.eu</a:t>
            </a:r>
            <a:endParaRPr b="0" sz="4300"/>
          </a:p>
          <a:p>
            <a:pPr indent="0" lvl="0" marL="114300" rtl="0" algn="ctr">
              <a:lnSpc>
                <a:spcPct val="90000"/>
              </a:lnSpc>
              <a:spcBef>
                <a:spcPts val="0"/>
              </a:spcBef>
              <a:spcAft>
                <a:spcPts val="0"/>
              </a:spcAft>
              <a:buSzPts val="1946"/>
              <a:buNone/>
            </a:pPr>
            <a:r>
              <a:t/>
            </a:r>
            <a:endParaRPr b="0" sz="3000"/>
          </a:p>
          <a:p>
            <a:pPr indent="0" lvl="0" marL="114300" rtl="0" algn="ctr">
              <a:lnSpc>
                <a:spcPct val="90000"/>
              </a:lnSpc>
              <a:spcBef>
                <a:spcPts val="0"/>
              </a:spcBef>
              <a:spcAft>
                <a:spcPts val="0"/>
              </a:spcAft>
              <a:buSzPts val="954"/>
              <a:buNone/>
            </a:pPr>
            <a:r>
              <a:rPr b="1" i="0" lang="en-GB" u="none" strike="noStrike">
                <a:solidFill>
                  <a:srgbClr val="DD282E"/>
                </a:solidFill>
                <a:latin typeface="Nunito"/>
                <a:ea typeface="Nunito"/>
                <a:cs typeface="Nunito"/>
                <a:sym typeface="Nunito"/>
              </a:rPr>
              <a:t>www.eosc-synergy.eu</a:t>
            </a:r>
            <a:endParaRPr b="0" sz="4000"/>
          </a:p>
          <a:p>
            <a:pPr indent="0" lvl="0" marL="114300" rtl="0" algn="l">
              <a:lnSpc>
                <a:spcPct val="90000"/>
              </a:lnSpc>
              <a:spcBef>
                <a:spcPts val="1000"/>
              </a:spcBef>
              <a:spcAft>
                <a:spcPts val="0"/>
              </a:spcAft>
              <a:buSzPts val="1946"/>
              <a:buNone/>
            </a:pPr>
            <a:br>
              <a:rPr lang="en-GB"/>
            </a:br>
            <a:endParaRPr/>
          </a:p>
        </p:txBody>
      </p:sp>
      <p:sp>
        <p:nvSpPr>
          <p:cNvPr id="422" name="Google Shape;422;p24"/>
          <p:cNvSpPr txBox="1"/>
          <p:nvPr>
            <p:ph idx="12" type="sldNum"/>
          </p:nvPr>
        </p:nvSpPr>
        <p:spPr>
          <a:xfrm>
            <a:off x="10503568" y="6356350"/>
            <a:ext cx="850232"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sp>
        <p:nvSpPr>
          <p:cNvPr id="423" name="Google Shape;423;p24"/>
          <p:cNvSpPr txBox="1"/>
          <p:nvPr>
            <p:ph idx="11" type="ftr"/>
          </p:nvPr>
        </p:nvSpPr>
        <p:spPr>
          <a:xfrm>
            <a:off x="838200" y="6356350"/>
            <a:ext cx="731520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GB">
                <a:latin typeface="Nunito"/>
                <a:ea typeface="Nunito"/>
                <a:cs typeface="Nunito"/>
                <a:sym typeface="Nunito"/>
              </a:rPr>
              <a:t>www.eosc-synergy.eu - </a:t>
            </a:r>
            <a:r>
              <a:rPr lang="en-GB" sz="1000">
                <a:latin typeface="Nunito"/>
                <a:ea typeface="Nunito"/>
                <a:cs typeface="Nunito"/>
                <a:sym typeface="Nunito"/>
              </a:rPr>
              <a:t>RIA 857647</a:t>
            </a:r>
            <a:endParaRPr>
              <a:latin typeface="Nunito"/>
              <a:ea typeface="Nunito"/>
              <a:cs typeface="Nunito"/>
              <a:sym typeface="Nuni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4"/>
          <p:cNvSpPr txBox="1"/>
          <p:nvPr>
            <p:ph type="title"/>
          </p:nvPr>
        </p:nvSpPr>
        <p:spPr>
          <a:xfrm>
            <a:off x="838200" y="365125"/>
            <a:ext cx="9268326"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1800"/>
              <a:buNone/>
            </a:pPr>
            <a:r>
              <a:rPr lang="en-GB"/>
              <a:t>Pedagogy</a:t>
            </a:r>
            <a:endParaRPr/>
          </a:p>
        </p:txBody>
      </p:sp>
      <p:sp>
        <p:nvSpPr>
          <p:cNvPr id="122" name="Google Shape;122;p4"/>
          <p:cNvSpPr txBox="1"/>
          <p:nvPr>
            <p:ph idx="1" type="body"/>
          </p:nvPr>
        </p:nvSpPr>
        <p:spPr>
          <a:xfrm>
            <a:off x="838200" y="1825625"/>
            <a:ext cx="6402859" cy="4351338"/>
          </a:xfrm>
          <a:prstGeom prst="rect">
            <a:avLst/>
          </a:prstGeom>
          <a:noFill/>
          <a:ln>
            <a:noFill/>
          </a:ln>
        </p:spPr>
        <p:txBody>
          <a:bodyPr anchorCtr="0" anchor="t" bIns="45700" lIns="91425" spcFirstLastPara="1" rIns="91425" wrap="square" tIns="45700">
            <a:normAutofit/>
          </a:bodyPr>
          <a:lstStyle/>
          <a:p>
            <a:pPr indent="0" lvl="0" marL="114300" rtl="0" algn="ctr">
              <a:lnSpc>
                <a:spcPct val="90000"/>
              </a:lnSpc>
              <a:spcBef>
                <a:spcPts val="1000"/>
              </a:spcBef>
              <a:spcAft>
                <a:spcPts val="0"/>
              </a:spcAft>
              <a:buSzPts val="1800"/>
              <a:buNone/>
            </a:pPr>
            <a:r>
              <a:rPr lang="en-GB" sz="3200"/>
              <a:t>“the art, science, or profession </a:t>
            </a:r>
            <a:br>
              <a:rPr lang="en-GB" sz="3200"/>
            </a:br>
            <a:r>
              <a:rPr lang="en-GB" sz="3200"/>
              <a:t>of teaching” </a:t>
            </a:r>
            <a:endParaRPr/>
          </a:p>
          <a:p>
            <a:pPr indent="0" lvl="0" marL="114300" rtl="0" algn="ctr">
              <a:lnSpc>
                <a:spcPct val="90000"/>
              </a:lnSpc>
              <a:spcBef>
                <a:spcPts val="1000"/>
              </a:spcBef>
              <a:spcAft>
                <a:spcPts val="0"/>
              </a:spcAft>
              <a:buSzPts val="1800"/>
              <a:buNone/>
            </a:pPr>
            <a:r>
              <a:rPr lang="en-GB" sz="1400"/>
              <a:t>www.merriam-webster.com</a:t>
            </a:r>
            <a:endParaRPr/>
          </a:p>
          <a:p>
            <a:pPr indent="0" lvl="0" marL="114300" rtl="0" algn="ctr">
              <a:lnSpc>
                <a:spcPct val="90000"/>
              </a:lnSpc>
              <a:spcBef>
                <a:spcPts val="1000"/>
              </a:spcBef>
              <a:spcAft>
                <a:spcPts val="0"/>
              </a:spcAft>
              <a:buSzPts val="1800"/>
              <a:buNone/>
            </a:pPr>
            <a:r>
              <a:t/>
            </a:r>
            <a:endParaRPr sz="1600"/>
          </a:p>
          <a:p>
            <a:pPr indent="0" lvl="0" marL="114300" rtl="0" algn="ctr">
              <a:lnSpc>
                <a:spcPct val="90000"/>
              </a:lnSpc>
              <a:spcBef>
                <a:spcPts val="1000"/>
              </a:spcBef>
              <a:spcAft>
                <a:spcPts val="0"/>
              </a:spcAft>
              <a:buSzPts val="1800"/>
              <a:buNone/>
            </a:pPr>
            <a:r>
              <a:rPr lang="en-GB" sz="3200"/>
              <a:t>“the study of the methods and activities of teaching”</a:t>
            </a:r>
            <a:endParaRPr/>
          </a:p>
          <a:p>
            <a:pPr indent="0" lvl="0" marL="114300" rtl="0" algn="ctr">
              <a:lnSpc>
                <a:spcPct val="90000"/>
              </a:lnSpc>
              <a:spcBef>
                <a:spcPts val="1000"/>
              </a:spcBef>
              <a:spcAft>
                <a:spcPts val="0"/>
              </a:spcAft>
              <a:buSzPts val="1800"/>
              <a:buNone/>
            </a:pPr>
            <a:r>
              <a:rPr lang="en-GB" sz="1400"/>
              <a:t>dictionary.cambridge.org</a:t>
            </a:r>
            <a:endParaRPr/>
          </a:p>
          <a:p>
            <a:pPr indent="0" lvl="0" marL="114300" rtl="0" algn="ctr">
              <a:lnSpc>
                <a:spcPct val="90000"/>
              </a:lnSpc>
              <a:spcBef>
                <a:spcPts val="1000"/>
              </a:spcBef>
              <a:spcAft>
                <a:spcPts val="0"/>
              </a:spcAft>
              <a:buSzPts val="1800"/>
              <a:buNone/>
            </a:pPr>
            <a:r>
              <a:t/>
            </a:r>
            <a:endParaRPr sz="1700"/>
          </a:p>
          <a:p>
            <a:pPr indent="0" lvl="0" marL="114300" rtl="0" algn="l">
              <a:lnSpc>
                <a:spcPct val="90000"/>
              </a:lnSpc>
              <a:spcBef>
                <a:spcPts val="1000"/>
              </a:spcBef>
              <a:spcAft>
                <a:spcPts val="0"/>
              </a:spcAft>
              <a:buSzPts val="1800"/>
              <a:buNone/>
            </a:pPr>
            <a:r>
              <a:t/>
            </a:r>
            <a:endParaRPr/>
          </a:p>
          <a:p>
            <a:pPr indent="0" lvl="0" marL="114300" rtl="0" algn="l">
              <a:lnSpc>
                <a:spcPct val="90000"/>
              </a:lnSpc>
              <a:spcBef>
                <a:spcPts val="1000"/>
              </a:spcBef>
              <a:spcAft>
                <a:spcPts val="0"/>
              </a:spcAft>
              <a:buSzPts val="1800"/>
              <a:buNone/>
            </a:pPr>
            <a:r>
              <a:t/>
            </a:r>
            <a:endParaRPr/>
          </a:p>
          <a:p>
            <a:pPr indent="0" lvl="0" marL="114300" rtl="0" algn="l">
              <a:lnSpc>
                <a:spcPct val="90000"/>
              </a:lnSpc>
              <a:spcBef>
                <a:spcPts val="1000"/>
              </a:spcBef>
              <a:spcAft>
                <a:spcPts val="0"/>
              </a:spcAft>
              <a:buSzPts val="1800"/>
              <a:buNone/>
            </a:pPr>
            <a:r>
              <a:t/>
            </a:r>
            <a:endParaRPr/>
          </a:p>
          <a:p>
            <a:pPr indent="0" lvl="0" marL="114300" rtl="0" algn="l">
              <a:lnSpc>
                <a:spcPct val="90000"/>
              </a:lnSpc>
              <a:spcBef>
                <a:spcPts val="1000"/>
              </a:spcBef>
              <a:spcAft>
                <a:spcPts val="0"/>
              </a:spcAft>
              <a:buSzPts val="1800"/>
              <a:buNone/>
            </a:pPr>
            <a:r>
              <a:t/>
            </a:r>
            <a:endParaRPr/>
          </a:p>
        </p:txBody>
      </p:sp>
      <p:sp>
        <p:nvSpPr>
          <p:cNvPr id="123" name="Google Shape;123;p4"/>
          <p:cNvSpPr txBox="1"/>
          <p:nvPr>
            <p:ph idx="12" type="sldNum"/>
          </p:nvPr>
        </p:nvSpPr>
        <p:spPr>
          <a:xfrm>
            <a:off x="10503568" y="6356350"/>
            <a:ext cx="850232"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pic>
        <p:nvPicPr>
          <p:cNvPr id="124" name="Google Shape;124;p4"/>
          <p:cNvPicPr preferRelativeResize="0"/>
          <p:nvPr/>
        </p:nvPicPr>
        <p:blipFill rotWithShape="1">
          <a:blip r:embed="rId3">
            <a:alphaModFix/>
          </a:blip>
          <a:srcRect b="0" l="0" r="0" t="0"/>
          <a:stretch/>
        </p:blipFill>
        <p:spPr>
          <a:xfrm>
            <a:off x="7573436" y="1825625"/>
            <a:ext cx="4143848" cy="3054893"/>
          </a:xfrm>
          <a:prstGeom prst="rect">
            <a:avLst/>
          </a:prstGeom>
          <a:noFill/>
          <a:ln cap="flat" cmpd="sng" w="9525">
            <a:solidFill>
              <a:schemeClr val="dk2"/>
            </a:solidFill>
            <a:prstDash val="solid"/>
            <a:round/>
            <a:headEnd len="sm" w="sm" type="none"/>
            <a:tailEnd len="sm" w="sm" type="none"/>
          </a:ln>
        </p:spPr>
      </p:pic>
      <p:sp>
        <p:nvSpPr>
          <p:cNvPr id="125" name="Google Shape;125;p4"/>
          <p:cNvSpPr txBox="1"/>
          <p:nvPr/>
        </p:nvSpPr>
        <p:spPr>
          <a:xfrm>
            <a:off x="6737276" y="4936441"/>
            <a:ext cx="6098058"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Nunito"/>
                <a:ea typeface="Nunito"/>
                <a:cs typeface="Nunito"/>
                <a:sym typeface="Nunito"/>
              </a:rPr>
              <a:t>www.educarepk.com/pedagogy-vs-andragogy.html</a:t>
            </a:r>
            <a:endParaRPr b="0" i="0" sz="1400" u="none" cap="none" strike="noStrike">
              <a:solidFill>
                <a:srgbClr val="000000"/>
              </a:solidFill>
              <a:latin typeface="Arial"/>
              <a:ea typeface="Arial"/>
              <a:cs typeface="Arial"/>
              <a:sym typeface="Arial"/>
            </a:endParaRPr>
          </a:p>
        </p:txBody>
      </p:sp>
      <p:sp>
        <p:nvSpPr>
          <p:cNvPr id="126" name="Google Shape;126;p4"/>
          <p:cNvSpPr txBox="1"/>
          <p:nvPr>
            <p:ph idx="11" type="ftr"/>
          </p:nvPr>
        </p:nvSpPr>
        <p:spPr>
          <a:xfrm>
            <a:off x="838200" y="6356350"/>
            <a:ext cx="731520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GB">
                <a:latin typeface="Nunito"/>
                <a:ea typeface="Nunito"/>
                <a:cs typeface="Nunito"/>
                <a:sym typeface="Nunito"/>
              </a:rPr>
              <a:t>www.eosc-synergy.eu - </a:t>
            </a:r>
            <a:r>
              <a:rPr lang="en-GB" sz="1000">
                <a:latin typeface="Nunito"/>
                <a:ea typeface="Nunito"/>
                <a:cs typeface="Nunito"/>
                <a:sym typeface="Nunito"/>
              </a:rPr>
              <a:t>RIA 857647</a:t>
            </a:r>
            <a:endParaRPr>
              <a:latin typeface="Nunito"/>
              <a:ea typeface="Nunito"/>
              <a:cs typeface="Nunito"/>
              <a:sym typeface="Nuni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5"/>
          <p:cNvSpPr txBox="1"/>
          <p:nvPr>
            <p:ph type="title"/>
          </p:nvPr>
        </p:nvSpPr>
        <p:spPr>
          <a:xfrm>
            <a:off x="838200" y="365125"/>
            <a:ext cx="9268326"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1800"/>
              <a:buNone/>
            </a:pPr>
            <a:r>
              <a:rPr lang="en-GB"/>
              <a:t>Bloom’s taxonomy</a:t>
            </a:r>
            <a:endParaRPr/>
          </a:p>
        </p:txBody>
      </p:sp>
      <p:sp>
        <p:nvSpPr>
          <p:cNvPr id="133" name="Google Shape;133;p5"/>
          <p:cNvSpPr txBox="1"/>
          <p:nvPr>
            <p:ph idx="12" type="sldNum"/>
          </p:nvPr>
        </p:nvSpPr>
        <p:spPr>
          <a:xfrm>
            <a:off x="10503568" y="6356350"/>
            <a:ext cx="850232"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pic>
        <p:nvPicPr>
          <p:cNvPr descr="Diagram&#10;&#10;Description automatically generated" id="134" name="Google Shape;134;p5"/>
          <p:cNvPicPr preferRelativeResize="0"/>
          <p:nvPr/>
        </p:nvPicPr>
        <p:blipFill rotWithShape="1">
          <a:blip r:embed="rId3">
            <a:alphaModFix/>
          </a:blip>
          <a:srcRect b="0" l="0" r="0" t="11902"/>
          <a:stretch/>
        </p:blipFill>
        <p:spPr>
          <a:xfrm>
            <a:off x="795866" y="1384342"/>
            <a:ext cx="9707719" cy="4810639"/>
          </a:xfrm>
          <a:prstGeom prst="rect">
            <a:avLst/>
          </a:prstGeom>
          <a:noFill/>
          <a:ln>
            <a:noFill/>
          </a:ln>
        </p:spPr>
      </p:pic>
      <p:sp>
        <p:nvSpPr>
          <p:cNvPr id="135" name="Google Shape;135;p5"/>
          <p:cNvSpPr txBox="1"/>
          <p:nvPr>
            <p:ph idx="11" type="ftr"/>
          </p:nvPr>
        </p:nvSpPr>
        <p:spPr>
          <a:xfrm>
            <a:off x="838200" y="6356350"/>
            <a:ext cx="731520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GB">
                <a:latin typeface="Nunito"/>
                <a:ea typeface="Nunito"/>
                <a:cs typeface="Nunito"/>
                <a:sym typeface="Nunito"/>
              </a:rPr>
              <a:t>www.eosc-synergy.eu - </a:t>
            </a:r>
            <a:r>
              <a:rPr lang="en-GB" sz="1000">
                <a:latin typeface="Nunito"/>
                <a:ea typeface="Nunito"/>
                <a:cs typeface="Nunito"/>
                <a:sym typeface="Nunito"/>
              </a:rPr>
              <a:t>RIA 857647</a:t>
            </a:r>
            <a:endParaRPr>
              <a:latin typeface="Nunito"/>
              <a:ea typeface="Nunito"/>
              <a:cs typeface="Nunito"/>
              <a:sym typeface="Nuni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6"/>
          <p:cNvSpPr txBox="1"/>
          <p:nvPr>
            <p:ph type="title"/>
          </p:nvPr>
        </p:nvSpPr>
        <p:spPr>
          <a:xfrm>
            <a:off x="838200" y="365125"/>
            <a:ext cx="9268326"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1800"/>
              <a:buNone/>
            </a:pPr>
            <a:r>
              <a:rPr lang="en-GB"/>
              <a:t>Scaffolding</a:t>
            </a:r>
            <a:endParaRPr/>
          </a:p>
        </p:txBody>
      </p:sp>
      <p:sp>
        <p:nvSpPr>
          <p:cNvPr id="142" name="Google Shape;142;p6"/>
          <p:cNvSpPr txBox="1"/>
          <p:nvPr>
            <p:ph idx="12" type="sldNum"/>
          </p:nvPr>
        </p:nvSpPr>
        <p:spPr>
          <a:xfrm>
            <a:off x="10503568" y="6356350"/>
            <a:ext cx="850232"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pic>
        <p:nvPicPr>
          <p:cNvPr id="143" name="Google Shape;143;p6"/>
          <p:cNvPicPr preferRelativeResize="0"/>
          <p:nvPr/>
        </p:nvPicPr>
        <p:blipFill rotWithShape="1">
          <a:blip r:embed="rId3">
            <a:alphaModFix/>
          </a:blip>
          <a:srcRect b="0" l="0" r="0" t="0"/>
          <a:stretch/>
        </p:blipFill>
        <p:spPr>
          <a:xfrm>
            <a:off x="974449" y="1476333"/>
            <a:ext cx="10503568" cy="4450340"/>
          </a:xfrm>
          <a:prstGeom prst="rect">
            <a:avLst/>
          </a:prstGeom>
          <a:noFill/>
          <a:ln>
            <a:noFill/>
          </a:ln>
        </p:spPr>
      </p:pic>
      <p:sp>
        <p:nvSpPr>
          <p:cNvPr id="144" name="Google Shape;144;p6"/>
          <p:cNvSpPr txBox="1"/>
          <p:nvPr>
            <p:ph idx="11" type="ftr"/>
          </p:nvPr>
        </p:nvSpPr>
        <p:spPr>
          <a:xfrm>
            <a:off x="838200" y="6356350"/>
            <a:ext cx="731520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GB">
                <a:latin typeface="Nunito"/>
                <a:ea typeface="Nunito"/>
                <a:cs typeface="Nunito"/>
                <a:sym typeface="Nunito"/>
              </a:rPr>
              <a:t>www.eosc-synergy.eu - </a:t>
            </a:r>
            <a:r>
              <a:rPr lang="en-GB" sz="1000">
                <a:latin typeface="Nunito"/>
                <a:ea typeface="Nunito"/>
                <a:cs typeface="Nunito"/>
                <a:sym typeface="Nunito"/>
              </a:rPr>
              <a:t>RIA 857647</a:t>
            </a:r>
            <a:endParaRPr>
              <a:latin typeface="Nunito"/>
              <a:ea typeface="Nunito"/>
              <a:cs typeface="Nunito"/>
              <a:sym typeface="Nuni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7"/>
          <p:cNvSpPr txBox="1"/>
          <p:nvPr>
            <p:ph type="title"/>
          </p:nvPr>
        </p:nvSpPr>
        <p:spPr>
          <a:xfrm>
            <a:off x="838200" y="365125"/>
            <a:ext cx="9268326"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1800"/>
              <a:buNone/>
            </a:pPr>
            <a:r>
              <a:rPr lang="en-GB"/>
              <a:t>Why are you doing training?  </a:t>
            </a:r>
            <a:endParaRPr/>
          </a:p>
        </p:txBody>
      </p:sp>
      <p:sp>
        <p:nvSpPr>
          <p:cNvPr id="151" name="Google Shape;151;p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342900" lvl="0" marL="457200" rtl="0" algn="l">
              <a:lnSpc>
                <a:spcPct val="90000"/>
              </a:lnSpc>
              <a:spcBef>
                <a:spcPts val="1000"/>
              </a:spcBef>
              <a:spcAft>
                <a:spcPts val="0"/>
              </a:spcAft>
              <a:buSzPts val="3080"/>
              <a:buFont typeface="Arial"/>
              <a:buChar char="•"/>
            </a:pPr>
            <a:r>
              <a:rPr lang="en-GB"/>
              <a:t>Teach others a topic/skill</a:t>
            </a:r>
            <a:endParaRPr/>
          </a:p>
          <a:p>
            <a:pPr indent="-342900" lvl="0" marL="457200" rtl="0" algn="l">
              <a:lnSpc>
                <a:spcPct val="90000"/>
              </a:lnSpc>
              <a:spcBef>
                <a:spcPts val="1000"/>
              </a:spcBef>
              <a:spcAft>
                <a:spcPts val="0"/>
              </a:spcAft>
              <a:buSzPts val="3080"/>
              <a:buFont typeface="Arial"/>
              <a:buChar char="•"/>
            </a:pPr>
            <a:r>
              <a:rPr lang="en-GB"/>
              <a:t>Encourage best use / practice</a:t>
            </a:r>
            <a:endParaRPr/>
          </a:p>
          <a:p>
            <a:pPr indent="-342900" lvl="0" marL="457200" rtl="0" algn="l">
              <a:lnSpc>
                <a:spcPct val="90000"/>
              </a:lnSpc>
              <a:spcBef>
                <a:spcPts val="1000"/>
              </a:spcBef>
              <a:spcAft>
                <a:spcPts val="0"/>
              </a:spcAft>
              <a:buSzPts val="3080"/>
              <a:buFont typeface="Arial"/>
              <a:buChar char="•"/>
            </a:pPr>
            <a:r>
              <a:rPr lang="en-GB"/>
              <a:t>Change attitudes</a:t>
            </a:r>
            <a:endParaRPr/>
          </a:p>
          <a:p>
            <a:pPr indent="-342900" lvl="0" marL="457200" rtl="0" algn="l">
              <a:lnSpc>
                <a:spcPct val="90000"/>
              </a:lnSpc>
              <a:spcBef>
                <a:spcPts val="1000"/>
              </a:spcBef>
              <a:spcAft>
                <a:spcPts val="0"/>
              </a:spcAft>
              <a:buSzPts val="3080"/>
              <a:buFont typeface="Arial"/>
              <a:buChar char="•"/>
            </a:pPr>
            <a:r>
              <a:rPr lang="en-GB"/>
              <a:t>Promote open science</a:t>
            </a:r>
            <a:endParaRPr/>
          </a:p>
          <a:p>
            <a:pPr indent="-342900" lvl="0" marL="457200" rtl="0" algn="l">
              <a:lnSpc>
                <a:spcPct val="90000"/>
              </a:lnSpc>
              <a:spcBef>
                <a:spcPts val="1000"/>
              </a:spcBef>
              <a:spcAft>
                <a:spcPts val="0"/>
              </a:spcAft>
              <a:buSzPts val="3080"/>
              <a:buFont typeface="Arial"/>
              <a:buChar char="•"/>
            </a:pPr>
            <a:r>
              <a:rPr lang="en-GB"/>
              <a:t>Gather feedback on services</a:t>
            </a:r>
            <a:endParaRPr/>
          </a:p>
          <a:p>
            <a:pPr indent="-342900" lvl="0" marL="457200" rtl="0" algn="l">
              <a:lnSpc>
                <a:spcPct val="90000"/>
              </a:lnSpc>
              <a:spcBef>
                <a:spcPts val="1000"/>
              </a:spcBef>
              <a:spcAft>
                <a:spcPts val="0"/>
              </a:spcAft>
              <a:buSzPts val="3080"/>
              <a:buFont typeface="Arial"/>
              <a:buChar char="•"/>
            </a:pPr>
            <a:r>
              <a:rPr lang="en-GB"/>
              <a:t>Build a user community... </a:t>
            </a:r>
            <a:endParaRPr/>
          </a:p>
          <a:p>
            <a:pPr indent="0" lvl="0" marL="0" rtl="0" algn="l">
              <a:lnSpc>
                <a:spcPct val="90000"/>
              </a:lnSpc>
              <a:spcBef>
                <a:spcPts val="1000"/>
              </a:spcBef>
              <a:spcAft>
                <a:spcPts val="0"/>
              </a:spcAft>
              <a:buSzPts val="1800"/>
              <a:buNone/>
            </a:pPr>
            <a:r>
              <a:t/>
            </a:r>
            <a:endParaRPr/>
          </a:p>
        </p:txBody>
      </p:sp>
      <p:sp>
        <p:nvSpPr>
          <p:cNvPr id="152" name="Google Shape;152;p7"/>
          <p:cNvSpPr txBox="1"/>
          <p:nvPr>
            <p:ph idx="12" type="sldNum"/>
          </p:nvPr>
        </p:nvSpPr>
        <p:spPr>
          <a:xfrm>
            <a:off x="10503568" y="6356350"/>
            <a:ext cx="850232"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pic>
        <p:nvPicPr>
          <p:cNvPr descr="Group brainstorm outline" id="153" name="Google Shape;153;p7"/>
          <p:cNvPicPr preferRelativeResize="0"/>
          <p:nvPr/>
        </p:nvPicPr>
        <p:blipFill rotWithShape="1">
          <a:blip r:embed="rId3">
            <a:alphaModFix/>
          </a:blip>
          <a:srcRect b="0" l="0" r="0" t="0"/>
          <a:stretch/>
        </p:blipFill>
        <p:spPr>
          <a:xfrm>
            <a:off x="7241061" y="1690688"/>
            <a:ext cx="3398108" cy="3398108"/>
          </a:xfrm>
          <a:prstGeom prst="rect">
            <a:avLst/>
          </a:prstGeom>
          <a:noFill/>
          <a:ln>
            <a:noFill/>
          </a:ln>
        </p:spPr>
      </p:pic>
      <p:sp>
        <p:nvSpPr>
          <p:cNvPr id="154" name="Google Shape;154;p7"/>
          <p:cNvSpPr txBox="1"/>
          <p:nvPr>
            <p:ph idx="11" type="ftr"/>
          </p:nvPr>
        </p:nvSpPr>
        <p:spPr>
          <a:xfrm>
            <a:off x="838200" y="6356350"/>
            <a:ext cx="731520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GB">
                <a:latin typeface="Nunito"/>
                <a:ea typeface="Nunito"/>
                <a:cs typeface="Nunito"/>
                <a:sym typeface="Nunito"/>
              </a:rPr>
              <a:t>www.eosc-synergy.eu - </a:t>
            </a:r>
            <a:r>
              <a:rPr lang="en-GB" sz="1000">
                <a:latin typeface="Nunito"/>
                <a:ea typeface="Nunito"/>
                <a:cs typeface="Nunito"/>
                <a:sym typeface="Nunito"/>
              </a:rPr>
              <a:t>RIA 857647</a:t>
            </a:r>
            <a:endParaRPr>
              <a:latin typeface="Nunito"/>
              <a:ea typeface="Nunito"/>
              <a:cs typeface="Nunito"/>
              <a:sym typeface="Nuni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8"/>
          <p:cNvSpPr txBox="1"/>
          <p:nvPr>
            <p:ph type="title"/>
          </p:nvPr>
        </p:nvSpPr>
        <p:spPr>
          <a:xfrm>
            <a:off x="838200" y="365125"/>
            <a:ext cx="9268326"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1800"/>
              <a:buNone/>
            </a:pPr>
            <a:r>
              <a:rPr lang="en-GB"/>
              <a:t>Reasons to think about design</a:t>
            </a:r>
            <a:endParaRPr/>
          </a:p>
        </p:txBody>
      </p:sp>
      <p:sp>
        <p:nvSpPr>
          <p:cNvPr id="161" name="Google Shape;161;p8"/>
          <p:cNvSpPr txBox="1"/>
          <p:nvPr>
            <p:ph idx="1" type="body"/>
          </p:nvPr>
        </p:nvSpPr>
        <p:spPr>
          <a:xfrm>
            <a:off x="1329429" y="1820652"/>
            <a:ext cx="9897140" cy="4351338"/>
          </a:xfrm>
          <a:prstGeom prst="rect">
            <a:avLst/>
          </a:prstGeom>
          <a:noFill/>
          <a:ln>
            <a:noFill/>
          </a:ln>
        </p:spPr>
        <p:txBody>
          <a:bodyPr anchorCtr="0" anchor="t" bIns="45700" lIns="91425" spcFirstLastPara="1" rIns="91425" wrap="square" tIns="45700">
            <a:normAutofit/>
          </a:bodyPr>
          <a:lstStyle/>
          <a:p>
            <a:pPr indent="0" lvl="0" marL="114300" rtl="0" algn="l">
              <a:lnSpc>
                <a:spcPct val="90000"/>
              </a:lnSpc>
              <a:spcBef>
                <a:spcPts val="1000"/>
              </a:spcBef>
              <a:spcAft>
                <a:spcPts val="0"/>
              </a:spcAft>
              <a:buSzPts val="1800"/>
              <a:buNone/>
            </a:pPr>
            <a:r>
              <a:rPr lang="en-GB"/>
              <a:t>Make your course more effective</a:t>
            </a:r>
            <a:endParaRPr/>
          </a:p>
          <a:p>
            <a:pPr indent="0" lvl="0" marL="114300" rtl="0" algn="l">
              <a:lnSpc>
                <a:spcPct val="90000"/>
              </a:lnSpc>
              <a:spcBef>
                <a:spcPts val="1000"/>
              </a:spcBef>
              <a:spcAft>
                <a:spcPts val="0"/>
              </a:spcAft>
              <a:buSzPts val="1800"/>
              <a:buNone/>
            </a:pPr>
            <a:r>
              <a:rPr lang="en-GB"/>
              <a:t>Choose suitable methods and tools </a:t>
            </a:r>
            <a:endParaRPr/>
          </a:p>
          <a:p>
            <a:pPr indent="0" lvl="0" marL="114300" rtl="0" algn="l">
              <a:lnSpc>
                <a:spcPct val="90000"/>
              </a:lnSpc>
              <a:spcBef>
                <a:spcPts val="1000"/>
              </a:spcBef>
              <a:spcAft>
                <a:spcPts val="0"/>
              </a:spcAft>
              <a:buSzPts val="1800"/>
              <a:buNone/>
            </a:pPr>
            <a:r>
              <a:rPr lang="en-GB"/>
              <a:t>Make best use of resources</a:t>
            </a:r>
            <a:endParaRPr/>
          </a:p>
          <a:p>
            <a:pPr indent="0" lvl="0" marL="114300" rtl="0" algn="l">
              <a:lnSpc>
                <a:spcPct val="90000"/>
              </a:lnSpc>
              <a:spcBef>
                <a:spcPts val="1000"/>
              </a:spcBef>
              <a:spcAft>
                <a:spcPts val="0"/>
              </a:spcAft>
              <a:buSzPts val="1800"/>
              <a:buNone/>
            </a:pPr>
            <a:r>
              <a:rPr lang="en-GB"/>
              <a:t>Make materials easy to use and re-use</a:t>
            </a:r>
            <a:endParaRPr/>
          </a:p>
          <a:p>
            <a:pPr indent="0" lvl="0" marL="114300" rtl="0" algn="l">
              <a:lnSpc>
                <a:spcPct val="90000"/>
              </a:lnSpc>
              <a:spcBef>
                <a:spcPts val="1000"/>
              </a:spcBef>
              <a:spcAft>
                <a:spcPts val="0"/>
              </a:spcAft>
              <a:buSzPts val="1800"/>
              <a:buNone/>
            </a:pPr>
            <a:r>
              <a:rPr lang="en-GB"/>
              <a:t>Meet legal requirements</a:t>
            </a:r>
            <a:endParaRPr/>
          </a:p>
          <a:p>
            <a:pPr indent="0" lvl="0" marL="114300" rtl="0" algn="l">
              <a:lnSpc>
                <a:spcPct val="90000"/>
              </a:lnSpc>
              <a:spcBef>
                <a:spcPts val="1000"/>
              </a:spcBef>
              <a:spcAft>
                <a:spcPts val="0"/>
              </a:spcAft>
              <a:buSzPts val="1800"/>
              <a:buNone/>
            </a:pPr>
            <a:r>
              <a:rPr lang="en-GB"/>
              <a:t>Save yourself time</a:t>
            </a:r>
            <a:endParaRPr/>
          </a:p>
          <a:p>
            <a:pPr indent="0" lvl="0" marL="114300" rtl="0" algn="l">
              <a:lnSpc>
                <a:spcPct val="90000"/>
              </a:lnSpc>
              <a:spcBef>
                <a:spcPts val="1000"/>
              </a:spcBef>
              <a:spcAft>
                <a:spcPts val="0"/>
              </a:spcAft>
              <a:buSzPts val="1800"/>
              <a:buNone/>
            </a:pPr>
            <a:r>
              <a:rPr lang="en-GB"/>
              <a:t>To measure the success of your training</a:t>
            </a:r>
            <a:endParaRPr/>
          </a:p>
        </p:txBody>
      </p:sp>
      <p:sp>
        <p:nvSpPr>
          <p:cNvPr id="162" name="Google Shape;162;p8"/>
          <p:cNvSpPr txBox="1"/>
          <p:nvPr>
            <p:ph idx="12" type="sldNum"/>
          </p:nvPr>
        </p:nvSpPr>
        <p:spPr>
          <a:xfrm>
            <a:off x="10503568" y="6356350"/>
            <a:ext cx="850232"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pic>
        <p:nvPicPr>
          <p:cNvPr descr="Alarm Ringing outline" id="163" name="Google Shape;163;p8"/>
          <p:cNvPicPr preferRelativeResize="0"/>
          <p:nvPr/>
        </p:nvPicPr>
        <p:blipFill rotWithShape="1">
          <a:blip r:embed="rId3">
            <a:alphaModFix/>
          </a:blip>
          <a:srcRect b="0" l="0" r="0" t="0"/>
          <a:stretch/>
        </p:blipFill>
        <p:spPr>
          <a:xfrm>
            <a:off x="855587" y="4450369"/>
            <a:ext cx="498786" cy="498786"/>
          </a:xfrm>
          <a:prstGeom prst="rect">
            <a:avLst/>
          </a:prstGeom>
          <a:noFill/>
          <a:ln>
            <a:noFill/>
          </a:ln>
        </p:spPr>
      </p:pic>
      <p:pic>
        <p:nvPicPr>
          <p:cNvPr descr="Artificial Intelligence outline" id="164" name="Google Shape;164;p8"/>
          <p:cNvPicPr preferRelativeResize="0"/>
          <p:nvPr/>
        </p:nvPicPr>
        <p:blipFill rotWithShape="1">
          <a:blip r:embed="rId4">
            <a:alphaModFix/>
          </a:blip>
          <a:srcRect b="0" l="0" r="0" t="0"/>
          <a:stretch/>
        </p:blipFill>
        <p:spPr>
          <a:xfrm>
            <a:off x="862995" y="1931708"/>
            <a:ext cx="498786" cy="498786"/>
          </a:xfrm>
          <a:prstGeom prst="rect">
            <a:avLst/>
          </a:prstGeom>
          <a:noFill/>
          <a:ln>
            <a:noFill/>
          </a:ln>
        </p:spPr>
      </p:pic>
      <p:pic>
        <p:nvPicPr>
          <p:cNvPr descr="Recycle outline" id="165" name="Google Shape;165;p8"/>
          <p:cNvPicPr preferRelativeResize="0"/>
          <p:nvPr/>
        </p:nvPicPr>
        <p:blipFill rotWithShape="1">
          <a:blip r:embed="rId5">
            <a:alphaModFix/>
          </a:blip>
          <a:srcRect b="0" l="0" r="0" t="0"/>
          <a:stretch/>
        </p:blipFill>
        <p:spPr>
          <a:xfrm>
            <a:off x="838200" y="3453353"/>
            <a:ext cx="498786" cy="498786"/>
          </a:xfrm>
          <a:prstGeom prst="rect">
            <a:avLst/>
          </a:prstGeom>
          <a:noFill/>
          <a:ln>
            <a:noFill/>
          </a:ln>
        </p:spPr>
      </p:pic>
      <p:pic>
        <p:nvPicPr>
          <p:cNvPr descr="Coins outline" id="166" name="Google Shape;166;p8"/>
          <p:cNvPicPr preferRelativeResize="0"/>
          <p:nvPr/>
        </p:nvPicPr>
        <p:blipFill rotWithShape="1">
          <a:blip r:embed="rId6">
            <a:alphaModFix/>
          </a:blip>
          <a:srcRect b="0" l="0" r="0" t="0"/>
          <a:stretch/>
        </p:blipFill>
        <p:spPr>
          <a:xfrm>
            <a:off x="872481" y="2941098"/>
            <a:ext cx="479813" cy="479813"/>
          </a:xfrm>
          <a:prstGeom prst="rect">
            <a:avLst/>
          </a:prstGeom>
          <a:noFill/>
          <a:ln>
            <a:noFill/>
          </a:ln>
        </p:spPr>
      </p:pic>
      <p:pic>
        <p:nvPicPr>
          <p:cNvPr descr="Wrench outline" id="167" name="Google Shape;167;p8"/>
          <p:cNvPicPr preferRelativeResize="0"/>
          <p:nvPr/>
        </p:nvPicPr>
        <p:blipFill rotWithShape="1">
          <a:blip r:embed="rId7">
            <a:alphaModFix/>
          </a:blip>
          <a:srcRect b="0" l="0" r="0" t="0"/>
          <a:stretch/>
        </p:blipFill>
        <p:spPr>
          <a:xfrm>
            <a:off x="891996" y="2475831"/>
            <a:ext cx="405705" cy="405705"/>
          </a:xfrm>
          <a:prstGeom prst="rect">
            <a:avLst/>
          </a:prstGeom>
          <a:noFill/>
          <a:ln>
            <a:noFill/>
          </a:ln>
        </p:spPr>
      </p:pic>
      <p:pic>
        <p:nvPicPr>
          <p:cNvPr descr="Scales of justice outline" id="168" name="Google Shape;168;p8"/>
          <p:cNvPicPr preferRelativeResize="0"/>
          <p:nvPr/>
        </p:nvPicPr>
        <p:blipFill rotWithShape="1">
          <a:blip r:embed="rId8">
            <a:alphaModFix/>
          </a:blip>
          <a:srcRect b="0" l="0" r="0" t="0"/>
          <a:stretch/>
        </p:blipFill>
        <p:spPr>
          <a:xfrm>
            <a:off x="900451" y="3996321"/>
            <a:ext cx="445569" cy="445569"/>
          </a:xfrm>
          <a:prstGeom prst="rect">
            <a:avLst/>
          </a:prstGeom>
          <a:noFill/>
          <a:ln>
            <a:noFill/>
          </a:ln>
        </p:spPr>
      </p:pic>
      <p:pic>
        <p:nvPicPr>
          <p:cNvPr descr="Checkmark outline" id="169" name="Google Shape;169;p8"/>
          <p:cNvPicPr preferRelativeResize="0"/>
          <p:nvPr/>
        </p:nvPicPr>
        <p:blipFill rotWithShape="1">
          <a:blip r:embed="rId9">
            <a:alphaModFix/>
          </a:blip>
          <a:srcRect b="0" l="0" r="0" t="0"/>
          <a:stretch/>
        </p:blipFill>
        <p:spPr>
          <a:xfrm>
            <a:off x="917040" y="5034996"/>
            <a:ext cx="412389" cy="412389"/>
          </a:xfrm>
          <a:prstGeom prst="rect">
            <a:avLst/>
          </a:prstGeom>
          <a:noFill/>
          <a:ln>
            <a:noFill/>
          </a:ln>
        </p:spPr>
      </p:pic>
      <p:pic>
        <p:nvPicPr>
          <p:cNvPr descr="Blueprint outline" id="170" name="Google Shape;170;p8"/>
          <p:cNvPicPr preferRelativeResize="0"/>
          <p:nvPr/>
        </p:nvPicPr>
        <p:blipFill rotWithShape="1">
          <a:blip r:embed="rId10">
            <a:alphaModFix/>
          </a:blip>
          <a:srcRect b="0" l="0" r="0" t="0"/>
          <a:stretch/>
        </p:blipFill>
        <p:spPr>
          <a:xfrm>
            <a:off x="8610100" y="1875048"/>
            <a:ext cx="2743700" cy="2743700"/>
          </a:xfrm>
          <a:prstGeom prst="rect">
            <a:avLst/>
          </a:prstGeom>
          <a:noFill/>
          <a:ln>
            <a:noFill/>
          </a:ln>
        </p:spPr>
      </p:pic>
      <p:sp>
        <p:nvSpPr>
          <p:cNvPr id="171" name="Google Shape;171;p8"/>
          <p:cNvSpPr txBox="1"/>
          <p:nvPr>
            <p:ph idx="11" type="ftr"/>
          </p:nvPr>
        </p:nvSpPr>
        <p:spPr>
          <a:xfrm>
            <a:off x="838200" y="6356350"/>
            <a:ext cx="731520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GB">
                <a:latin typeface="Nunito"/>
                <a:ea typeface="Nunito"/>
                <a:cs typeface="Nunito"/>
                <a:sym typeface="Nunito"/>
              </a:rPr>
              <a:t>www.eosc-synergy.eu - </a:t>
            </a:r>
            <a:r>
              <a:rPr lang="en-GB" sz="1000">
                <a:latin typeface="Nunito"/>
                <a:ea typeface="Nunito"/>
                <a:cs typeface="Nunito"/>
                <a:sym typeface="Nunito"/>
              </a:rPr>
              <a:t>RIA 857647</a:t>
            </a:r>
            <a:endParaRPr>
              <a:latin typeface="Nunito"/>
              <a:ea typeface="Nunito"/>
              <a:cs typeface="Nunito"/>
              <a:sym typeface="Nuni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9"/>
          <p:cNvSpPr txBox="1"/>
          <p:nvPr>
            <p:ph type="title"/>
          </p:nvPr>
        </p:nvSpPr>
        <p:spPr>
          <a:xfrm>
            <a:off x="838200" y="365125"/>
            <a:ext cx="9268326"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1800"/>
              <a:buNone/>
            </a:pPr>
            <a:r>
              <a:rPr lang="en-GB"/>
              <a:t>How to think about good design</a:t>
            </a:r>
            <a:endParaRPr/>
          </a:p>
        </p:txBody>
      </p:sp>
      <p:sp>
        <p:nvSpPr>
          <p:cNvPr id="177" name="Google Shape;177;p9"/>
          <p:cNvSpPr txBox="1"/>
          <p:nvPr>
            <p:ph idx="1" type="body"/>
          </p:nvPr>
        </p:nvSpPr>
        <p:spPr>
          <a:xfrm>
            <a:off x="838200" y="1825625"/>
            <a:ext cx="4338014" cy="4351338"/>
          </a:xfrm>
          <a:prstGeom prst="rect">
            <a:avLst/>
          </a:prstGeom>
          <a:noFill/>
          <a:ln>
            <a:noFill/>
          </a:ln>
        </p:spPr>
        <p:txBody>
          <a:bodyPr anchorCtr="0" anchor="t" bIns="45700" lIns="91425" spcFirstLastPara="1" rIns="91425" wrap="square" tIns="45700">
            <a:normAutofit/>
          </a:bodyPr>
          <a:lstStyle/>
          <a:p>
            <a:pPr indent="-342900" lvl="0" marL="457200" rtl="0" algn="l">
              <a:lnSpc>
                <a:spcPct val="90000"/>
              </a:lnSpc>
              <a:spcBef>
                <a:spcPts val="1000"/>
              </a:spcBef>
              <a:spcAft>
                <a:spcPts val="0"/>
              </a:spcAft>
              <a:buSzPts val="3080"/>
              <a:buChar char="•"/>
            </a:pPr>
            <a:r>
              <a:rPr lang="en-GB"/>
              <a:t>Many models available</a:t>
            </a:r>
            <a:endParaRPr/>
          </a:p>
          <a:p>
            <a:pPr indent="-147320" lvl="0" marL="457200" rtl="0" algn="l">
              <a:lnSpc>
                <a:spcPct val="90000"/>
              </a:lnSpc>
              <a:spcBef>
                <a:spcPts val="1000"/>
              </a:spcBef>
              <a:spcAft>
                <a:spcPts val="0"/>
              </a:spcAft>
              <a:buSzPts val="3080"/>
              <a:buNone/>
            </a:pPr>
            <a:r>
              <a:t/>
            </a:r>
            <a:endParaRPr/>
          </a:p>
          <a:p>
            <a:pPr indent="-342900" lvl="0" marL="457200" rtl="0" algn="l">
              <a:lnSpc>
                <a:spcPct val="90000"/>
              </a:lnSpc>
              <a:spcBef>
                <a:spcPts val="1000"/>
              </a:spcBef>
              <a:spcAft>
                <a:spcPts val="0"/>
              </a:spcAft>
              <a:buSzPts val="3080"/>
              <a:buChar char="•"/>
            </a:pPr>
            <a:r>
              <a:rPr lang="en-GB"/>
              <a:t>ADDIE gives an overarching framework</a:t>
            </a:r>
            <a:endParaRPr/>
          </a:p>
          <a:p>
            <a:pPr indent="-147320" lvl="0" marL="457200" rtl="0" algn="l">
              <a:lnSpc>
                <a:spcPct val="90000"/>
              </a:lnSpc>
              <a:spcBef>
                <a:spcPts val="1000"/>
              </a:spcBef>
              <a:spcAft>
                <a:spcPts val="0"/>
              </a:spcAft>
              <a:buSzPts val="3080"/>
              <a:buNone/>
            </a:pPr>
            <a:r>
              <a:t/>
            </a:r>
            <a:endParaRPr/>
          </a:p>
          <a:p>
            <a:pPr indent="-342900" lvl="0" marL="457200" rtl="0" algn="l">
              <a:lnSpc>
                <a:spcPct val="90000"/>
              </a:lnSpc>
              <a:spcBef>
                <a:spcPts val="1000"/>
              </a:spcBef>
              <a:spcAft>
                <a:spcPts val="0"/>
              </a:spcAft>
              <a:buSzPts val="3080"/>
              <a:buChar char="•"/>
            </a:pPr>
            <a:r>
              <a:rPr lang="en-GB"/>
              <a:t>Other models can be used to guide each stage</a:t>
            </a:r>
            <a:endParaRPr/>
          </a:p>
          <a:p>
            <a:pPr indent="-228600" lvl="0" marL="457200" rtl="0" algn="l">
              <a:lnSpc>
                <a:spcPct val="90000"/>
              </a:lnSpc>
              <a:spcBef>
                <a:spcPts val="1000"/>
              </a:spcBef>
              <a:spcAft>
                <a:spcPts val="0"/>
              </a:spcAft>
              <a:buClr>
                <a:schemeClr val="dk1"/>
              </a:buClr>
              <a:buSzPts val="1800"/>
              <a:buNone/>
            </a:pPr>
            <a:r>
              <a:t/>
            </a:r>
            <a:endParaRPr/>
          </a:p>
        </p:txBody>
      </p:sp>
      <p:sp>
        <p:nvSpPr>
          <p:cNvPr id="178" name="Google Shape;178;p9"/>
          <p:cNvSpPr txBox="1"/>
          <p:nvPr>
            <p:ph idx="12" type="sldNum"/>
          </p:nvPr>
        </p:nvSpPr>
        <p:spPr>
          <a:xfrm>
            <a:off x="10503568" y="6356350"/>
            <a:ext cx="850232"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grpSp>
        <p:nvGrpSpPr>
          <p:cNvPr id="179" name="Google Shape;179;p9"/>
          <p:cNvGrpSpPr/>
          <p:nvPr/>
        </p:nvGrpSpPr>
        <p:grpSpPr>
          <a:xfrm>
            <a:off x="6128808" y="1886905"/>
            <a:ext cx="3805540" cy="3807918"/>
            <a:chOff x="6128808" y="1886905"/>
            <a:chExt cx="3805540" cy="3807918"/>
          </a:xfrm>
        </p:grpSpPr>
        <p:grpSp>
          <p:nvGrpSpPr>
            <p:cNvPr id="180" name="Google Shape;180;p9"/>
            <p:cNvGrpSpPr/>
            <p:nvPr/>
          </p:nvGrpSpPr>
          <p:grpSpPr>
            <a:xfrm>
              <a:off x="6128808" y="1886905"/>
              <a:ext cx="3805540" cy="3807918"/>
              <a:chOff x="702286" y="-56263"/>
              <a:chExt cx="3805540" cy="3807918"/>
            </a:xfrm>
          </p:grpSpPr>
          <p:sp>
            <p:nvSpPr>
              <p:cNvPr id="181" name="Google Shape;181;p9"/>
              <p:cNvSpPr/>
              <p:nvPr/>
            </p:nvSpPr>
            <p:spPr>
              <a:xfrm>
                <a:off x="3097161" y="84045"/>
                <a:ext cx="1326167" cy="1326167"/>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9"/>
              <p:cNvSpPr txBox="1"/>
              <p:nvPr/>
            </p:nvSpPr>
            <p:spPr>
              <a:xfrm>
                <a:off x="3097161" y="84045"/>
                <a:ext cx="1326167" cy="1326167"/>
              </a:xfrm>
              <a:prstGeom prst="rect">
                <a:avLst/>
              </a:prstGeom>
              <a:noFill/>
              <a:ln>
                <a:noFill/>
              </a:ln>
            </p:spPr>
            <p:txBody>
              <a:bodyPr anchorCtr="0" anchor="ctr" bIns="25400" lIns="25400" spcFirstLastPara="1" rIns="25400" wrap="square" tIns="25400">
                <a:noAutofit/>
              </a:bodyPr>
              <a:lstStyle/>
              <a:p>
                <a:pPr indent="0" lvl="0" marL="0" marR="0" rtl="0" algn="ctr">
                  <a:lnSpc>
                    <a:spcPct val="90000"/>
                  </a:lnSpc>
                  <a:spcBef>
                    <a:spcPts val="0"/>
                  </a:spcBef>
                  <a:spcAft>
                    <a:spcPts val="0"/>
                  </a:spcAft>
                  <a:buClr>
                    <a:srgbClr val="000000"/>
                  </a:buClr>
                  <a:buSzPts val="2000"/>
                  <a:buFont typeface="Arial"/>
                  <a:buNone/>
                </a:pPr>
                <a:r>
                  <a:rPr b="1" i="0" lang="en-GB" sz="2000" u="none" cap="none" strike="noStrike">
                    <a:solidFill>
                      <a:srgbClr val="000000"/>
                    </a:solidFill>
                    <a:latin typeface="Nunito"/>
                    <a:ea typeface="Nunito"/>
                    <a:cs typeface="Nunito"/>
                    <a:sym typeface="Nunito"/>
                  </a:rPr>
                  <a:t>Design</a:t>
                </a:r>
                <a:endParaRPr b="0" i="0" sz="1400" u="none" cap="none" strike="noStrike">
                  <a:solidFill>
                    <a:srgbClr val="000000"/>
                  </a:solidFill>
                  <a:latin typeface="Arial"/>
                  <a:ea typeface="Arial"/>
                  <a:cs typeface="Arial"/>
                  <a:sym typeface="Arial"/>
                </a:endParaRPr>
              </a:p>
            </p:txBody>
          </p:sp>
          <p:sp>
            <p:nvSpPr>
              <p:cNvPr id="183" name="Google Shape;183;p9"/>
              <p:cNvSpPr/>
              <p:nvPr/>
            </p:nvSpPr>
            <p:spPr>
              <a:xfrm>
                <a:off x="755720" y="-451"/>
                <a:ext cx="3752106" cy="3752106"/>
              </a:xfrm>
              <a:custGeom>
                <a:rect b="b" l="l" r="r" t="t"/>
                <a:pathLst>
                  <a:path extrusionOk="0" h="120000" w="120000">
                    <a:moveTo>
                      <a:pt x="112118" y="44111"/>
                    </a:moveTo>
                    <a:cubicBezTo>
                      <a:pt x="114603" y="52261"/>
                      <a:pt x="115141" y="60880"/>
                      <a:pt x="113690" y="69277"/>
                    </a:cubicBezTo>
                    <a:lnTo>
                      <a:pt x="118931" y="70874"/>
                    </a:lnTo>
                    <a:lnTo>
                      <a:pt x="108162" y="74683"/>
                    </a:lnTo>
                    <a:lnTo>
                      <a:pt x="100472" y="65247"/>
                    </a:lnTo>
                    <a:lnTo>
                      <a:pt x="105706" y="66842"/>
                    </a:lnTo>
                    <a:cubicBezTo>
                      <a:pt x="106724" y="60042"/>
                      <a:pt x="106212" y="53100"/>
                      <a:pt x="104207" y="46523"/>
                    </a:cubicBezTo>
                    <a:close/>
                  </a:path>
                </a:pathLst>
              </a:custGeom>
              <a:solidFill>
                <a:srgbClr val="BE283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p9"/>
              <p:cNvSpPr/>
              <p:nvPr/>
            </p:nvSpPr>
            <p:spPr>
              <a:xfrm>
                <a:off x="3097161" y="2340989"/>
                <a:ext cx="1326167" cy="1326167"/>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 name="Google Shape;185;p9"/>
              <p:cNvSpPr txBox="1"/>
              <p:nvPr/>
            </p:nvSpPr>
            <p:spPr>
              <a:xfrm>
                <a:off x="3097161" y="2340989"/>
                <a:ext cx="1326167" cy="1326167"/>
              </a:xfrm>
              <a:prstGeom prst="rect">
                <a:avLst/>
              </a:prstGeom>
              <a:noFill/>
              <a:ln>
                <a:noFill/>
              </a:ln>
            </p:spPr>
            <p:txBody>
              <a:bodyPr anchorCtr="0" anchor="ctr" bIns="25400" lIns="25400" spcFirstLastPara="1" rIns="25400" wrap="square" tIns="25400">
                <a:noAutofit/>
              </a:bodyPr>
              <a:lstStyle/>
              <a:p>
                <a:pPr indent="0" lvl="0" marL="0" marR="0" rtl="0" algn="ctr">
                  <a:lnSpc>
                    <a:spcPct val="90000"/>
                  </a:lnSpc>
                  <a:spcBef>
                    <a:spcPts val="0"/>
                  </a:spcBef>
                  <a:spcAft>
                    <a:spcPts val="0"/>
                  </a:spcAft>
                  <a:buClr>
                    <a:srgbClr val="000000"/>
                  </a:buClr>
                  <a:buSzPts val="2000"/>
                  <a:buFont typeface="Arial"/>
                  <a:buNone/>
                </a:pPr>
                <a:r>
                  <a:rPr b="1" i="0" lang="en-GB" sz="2000" u="none" cap="none" strike="noStrike">
                    <a:solidFill>
                      <a:srgbClr val="000000"/>
                    </a:solidFill>
                    <a:latin typeface="Nunito"/>
                    <a:ea typeface="Nunito"/>
                    <a:cs typeface="Nunito"/>
                    <a:sym typeface="Nunito"/>
                  </a:rPr>
                  <a:t>Develop</a:t>
                </a:r>
                <a:endParaRPr b="0" i="0" sz="1400" u="none" cap="none" strike="noStrike">
                  <a:solidFill>
                    <a:srgbClr val="000000"/>
                  </a:solidFill>
                  <a:latin typeface="Arial"/>
                  <a:ea typeface="Arial"/>
                  <a:cs typeface="Arial"/>
                  <a:sym typeface="Arial"/>
                </a:endParaRPr>
              </a:p>
            </p:txBody>
          </p:sp>
          <p:sp>
            <p:nvSpPr>
              <p:cNvPr id="186" name="Google Shape;186;p9"/>
              <p:cNvSpPr/>
              <p:nvPr/>
            </p:nvSpPr>
            <p:spPr>
              <a:xfrm>
                <a:off x="755720" y="-451"/>
                <a:ext cx="3752106" cy="3752106"/>
              </a:xfrm>
              <a:custGeom>
                <a:rect b="b" l="l" r="r" t="t"/>
                <a:pathLst>
                  <a:path extrusionOk="0" h="120000" w="120000">
                    <a:moveTo>
                      <a:pt x="75889" y="112118"/>
                    </a:moveTo>
                    <a:cubicBezTo>
                      <a:pt x="67739" y="114603"/>
                      <a:pt x="59120" y="115141"/>
                      <a:pt x="50723" y="113690"/>
                    </a:cubicBezTo>
                    <a:lnTo>
                      <a:pt x="49126" y="118931"/>
                    </a:lnTo>
                    <a:lnTo>
                      <a:pt x="45317" y="108162"/>
                    </a:lnTo>
                    <a:lnTo>
                      <a:pt x="54753" y="100472"/>
                    </a:lnTo>
                    <a:lnTo>
                      <a:pt x="53158" y="105706"/>
                    </a:lnTo>
                    <a:lnTo>
                      <a:pt x="53158" y="105706"/>
                    </a:lnTo>
                    <a:cubicBezTo>
                      <a:pt x="59958" y="106724"/>
                      <a:pt x="66900" y="106212"/>
                      <a:pt x="73477" y="104207"/>
                    </a:cubicBezTo>
                    <a:close/>
                  </a:path>
                </a:pathLst>
              </a:custGeom>
              <a:solidFill>
                <a:srgbClr val="C9D22A"/>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p9"/>
              <p:cNvSpPr/>
              <p:nvPr/>
            </p:nvSpPr>
            <p:spPr>
              <a:xfrm>
                <a:off x="840217" y="2340989"/>
                <a:ext cx="1326167" cy="1326167"/>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p9"/>
              <p:cNvSpPr txBox="1"/>
              <p:nvPr/>
            </p:nvSpPr>
            <p:spPr>
              <a:xfrm>
                <a:off x="755728" y="2340982"/>
                <a:ext cx="1410600" cy="1326300"/>
              </a:xfrm>
              <a:prstGeom prst="rect">
                <a:avLst/>
              </a:prstGeom>
              <a:noFill/>
              <a:ln>
                <a:noFill/>
              </a:ln>
            </p:spPr>
            <p:txBody>
              <a:bodyPr anchorCtr="0" anchor="ctr" bIns="25400" lIns="25400" spcFirstLastPara="1" rIns="25400" wrap="square" tIns="25400">
                <a:noAutofit/>
              </a:bodyPr>
              <a:lstStyle/>
              <a:p>
                <a:pPr indent="0" lvl="0" marL="0" marR="0" rtl="0" algn="ctr">
                  <a:lnSpc>
                    <a:spcPct val="90000"/>
                  </a:lnSpc>
                  <a:spcBef>
                    <a:spcPts val="0"/>
                  </a:spcBef>
                  <a:spcAft>
                    <a:spcPts val="0"/>
                  </a:spcAft>
                  <a:buClr>
                    <a:srgbClr val="000000"/>
                  </a:buClr>
                  <a:buSzPts val="2000"/>
                  <a:buFont typeface="Arial"/>
                  <a:buNone/>
                </a:pPr>
                <a:r>
                  <a:rPr b="1" i="0" lang="en-GB" sz="2000" u="none" cap="none" strike="noStrike">
                    <a:solidFill>
                      <a:srgbClr val="000000"/>
                    </a:solidFill>
                    <a:latin typeface="Nunito"/>
                    <a:ea typeface="Nunito"/>
                    <a:cs typeface="Nunito"/>
                    <a:sym typeface="Nunito"/>
                  </a:rPr>
                  <a:t>Implement</a:t>
                </a:r>
                <a:endParaRPr b="0" i="0" sz="1400" u="none" cap="none" strike="noStrike">
                  <a:solidFill>
                    <a:srgbClr val="000000"/>
                  </a:solidFill>
                  <a:latin typeface="Arial"/>
                  <a:ea typeface="Arial"/>
                  <a:cs typeface="Arial"/>
                  <a:sym typeface="Arial"/>
                </a:endParaRPr>
              </a:p>
            </p:txBody>
          </p:sp>
          <p:sp>
            <p:nvSpPr>
              <p:cNvPr id="189" name="Google Shape;189;p9"/>
              <p:cNvSpPr/>
              <p:nvPr/>
            </p:nvSpPr>
            <p:spPr>
              <a:xfrm>
                <a:off x="737577" y="-56263"/>
                <a:ext cx="3752106" cy="3752106"/>
              </a:xfrm>
              <a:custGeom>
                <a:rect b="b" l="l" r="r" t="t"/>
                <a:pathLst>
                  <a:path extrusionOk="0" h="120000" w="120000">
                    <a:moveTo>
                      <a:pt x="8502" y="77794"/>
                    </a:moveTo>
                    <a:cubicBezTo>
                      <a:pt x="5719" y="69740"/>
                      <a:pt x="4864" y="61145"/>
                      <a:pt x="6005" y="52700"/>
                    </a:cubicBezTo>
                    <a:lnTo>
                      <a:pt x="709" y="51296"/>
                    </a:lnTo>
                    <a:lnTo>
                      <a:pt x="11331" y="47095"/>
                    </a:lnTo>
                    <a:lnTo>
                      <a:pt x="19363" y="56242"/>
                    </a:lnTo>
                    <a:lnTo>
                      <a:pt x="14073" y="54840"/>
                    </a:lnTo>
                    <a:lnTo>
                      <a:pt x="14073" y="54840"/>
                    </a:lnTo>
                    <a:cubicBezTo>
                      <a:pt x="13306" y="61674"/>
                      <a:pt x="14073" y="68593"/>
                      <a:pt x="16319" y="75093"/>
                    </a:cubicBezTo>
                    <a:close/>
                  </a:path>
                </a:pathLst>
              </a:custGeom>
              <a:solidFill>
                <a:srgbClr val="36BDDF"/>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 name="Google Shape;190;p9"/>
              <p:cNvSpPr/>
              <p:nvPr/>
            </p:nvSpPr>
            <p:spPr>
              <a:xfrm>
                <a:off x="794073" y="84576"/>
                <a:ext cx="1326167" cy="1326167"/>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 name="Google Shape;191;p9"/>
              <p:cNvSpPr txBox="1"/>
              <p:nvPr/>
            </p:nvSpPr>
            <p:spPr>
              <a:xfrm>
                <a:off x="794073" y="84576"/>
                <a:ext cx="1326167" cy="1326167"/>
              </a:xfrm>
              <a:prstGeom prst="rect">
                <a:avLst/>
              </a:prstGeom>
              <a:noFill/>
              <a:ln>
                <a:noFill/>
              </a:ln>
            </p:spPr>
            <p:txBody>
              <a:bodyPr anchorCtr="0" anchor="ctr" bIns="25400" lIns="25400" spcFirstLastPara="1" rIns="25400" wrap="square" tIns="25400">
                <a:noAutofit/>
              </a:bodyPr>
              <a:lstStyle/>
              <a:p>
                <a:pPr indent="0" lvl="0" marL="0" marR="0" rtl="0" algn="ctr">
                  <a:lnSpc>
                    <a:spcPct val="90000"/>
                  </a:lnSpc>
                  <a:spcBef>
                    <a:spcPts val="0"/>
                  </a:spcBef>
                  <a:spcAft>
                    <a:spcPts val="0"/>
                  </a:spcAft>
                  <a:buClr>
                    <a:srgbClr val="000000"/>
                  </a:buClr>
                  <a:buSzPts val="2000"/>
                  <a:buFont typeface="Arial"/>
                  <a:buNone/>
                </a:pPr>
                <a:r>
                  <a:rPr b="1" i="0" lang="en-GB" sz="2000" u="none" cap="none" strike="noStrike">
                    <a:solidFill>
                      <a:srgbClr val="000000"/>
                    </a:solidFill>
                    <a:latin typeface="Nunito"/>
                    <a:ea typeface="Nunito"/>
                    <a:cs typeface="Nunito"/>
                    <a:sym typeface="Nunito"/>
                  </a:rPr>
                  <a:t>Analyse</a:t>
                </a:r>
                <a:endParaRPr b="0" i="0" sz="1400" u="none" cap="none" strike="noStrike">
                  <a:solidFill>
                    <a:srgbClr val="000000"/>
                  </a:solidFill>
                  <a:latin typeface="Arial"/>
                  <a:ea typeface="Arial"/>
                  <a:cs typeface="Arial"/>
                  <a:sym typeface="Arial"/>
                </a:endParaRPr>
              </a:p>
            </p:txBody>
          </p:sp>
          <p:sp>
            <p:nvSpPr>
              <p:cNvPr id="192" name="Google Shape;192;p9"/>
              <p:cNvSpPr/>
              <p:nvPr/>
            </p:nvSpPr>
            <p:spPr>
              <a:xfrm>
                <a:off x="702286" y="-17775"/>
                <a:ext cx="3752106" cy="3752106"/>
              </a:xfrm>
              <a:custGeom>
                <a:rect b="b" l="l" r="r" t="t"/>
                <a:pathLst>
                  <a:path extrusionOk="0" h="120000" w="120000">
                    <a:moveTo>
                      <a:pt x="44360" y="7807"/>
                    </a:moveTo>
                    <a:lnTo>
                      <a:pt x="44360" y="7807"/>
                    </a:lnTo>
                    <a:cubicBezTo>
                      <a:pt x="53059" y="5200"/>
                      <a:pt x="62272" y="4809"/>
                      <a:pt x="71160" y="6669"/>
                    </a:cubicBezTo>
                    <a:lnTo>
                      <a:pt x="72941" y="1488"/>
                    </a:lnTo>
                    <a:lnTo>
                      <a:pt x="76369" y="12384"/>
                    </a:lnTo>
                    <a:lnTo>
                      <a:pt x="66668" y="19738"/>
                    </a:lnTo>
                    <a:lnTo>
                      <a:pt x="68447" y="14563"/>
                    </a:lnTo>
                    <a:lnTo>
                      <a:pt x="68447" y="14563"/>
                    </a:lnTo>
                    <a:cubicBezTo>
                      <a:pt x="61219" y="13219"/>
                      <a:pt x="53776" y="13619"/>
                      <a:pt x="46734" y="15729"/>
                    </a:cubicBezTo>
                    <a:close/>
                  </a:path>
                </a:pathLst>
              </a:custGeom>
              <a:solidFill>
                <a:srgbClr val="F8DB0C"/>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93" name="Google Shape;193;p9"/>
            <p:cNvSpPr/>
            <p:nvPr/>
          </p:nvSpPr>
          <p:spPr>
            <a:xfrm>
              <a:off x="7196284" y="2912824"/>
              <a:ext cx="1724025" cy="1733550"/>
            </a:xfrm>
            <a:prstGeom prst="donut">
              <a:avLst>
                <a:gd fmla="val 12283" name="adj"/>
              </a:avLst>
            </a:prstGeom>
            <a:solidFill>
              <a:schemeClr val="accent1">
                <a:alpha val="5254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94" name="Google Shape;194;p9"/>
            <p:cNvSpPr txBox="1"/>
            <p:nvPr/>
          </p:nvSpPr>
          <p:spPr>
            <a:xfrm>
              <a:off x="7446589" y="3579544"/>
              <a:ext cx="1223412"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GB" sz="2000" u="none" cap="none" strike="noStrike">
                  <a:solidFill>
                    <a:srgbClr val="000000"/>
                  </a:solidFill>
                  <a:latin typeface="Nunito"/>
                  <a:ea typeface="Nunito"/>
                  <a:cs typeface="Nunito"/>
                  <a:sym typeface="Nunito"/>
                </a:rPr>
                <a:t>Evaluate</a:t>
              </a:r>
              <a:endParaRPr b="0" i="0" sz="1400" u="none" cap="none" strike="noStrike">
                <a:solidFill>
                  <a:srgbClr val="000000"/>
                </a:solidFill>
                <a:latin typeface="Arial"/>
                <a:ea typeface="Arial"/>
                <a:cs typeface="Arial"/>
                <a:sym typeface="Arial"/>
              </a:endParaRPr>
            </a:p>
          </p:txBody>
        </p:sp>
      </p:grpSp>
      <p:sp>
        <p:nvSpPr>
          <p:cNvPr id="195" name="Google Shape;195;p9"/>
          <p:cNvSpPr txBox="1"/>
          <p:nvPr>
            <p:ph idx="11" type="ftr"/>
          </p:nvPr>
        </p:nvSpPr>
        <p:spPr>
          <a:xfrm>
            <a:off x="838200" y="6356350"/>
            <a:ext cx="731520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GB">
                <a:latin typeface="Nunito"/>
                <a:ea typeface="Nunito"/>
                <a:cs typeface="Nunito"/>
                <a:sym typeface="Nunito"/>
              </a:rPr>
              <a:t>www.eosc-synergy.eu - </a:t>
            </a:r>
            <a:r>
              <a:rPr lang="en-GB" sz="1000">
                <a:latin typeface="Nunito"/>
                <a:ea typeface="Nunito"/>
                <a:cs typeface="Nunito"/>
                <a:sym typeface="Nunito"/>
              </a:rPr>
              <a:t>RIA 857647</a:t>
            </a:r>
            <a:endParaRPr>
              <a:latin typeface="Nunito"/>
              <a:ea typeface="Nunito"/>
              <a:cs typeface="Nunito"/>
              <a:sym typeface="Nuni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10"/>
          <p:cNvSpPr txBox="1"/>
          <p:nvPr>
            <p:ph type="title"/>
          </p:nvPr>
        </p:nvSpPr>
        <p:spPr>
          <a:xfrm>
            <a:off x="838200" y="365125"/>
            <a:ext cx="9268326"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1800"/>
              <a:buNone/>
            </a:pPr>
            <a:r>
              <a:rPr lang="en-GB"/>
              <a:t>In reality</a:t>
            </a:r>
            <a:endParaRPr/>
          </a:p>
        </p:txBody>
      </p:sp>
      <p:sp>
        <p:nvSpPr>
          <p:cNvPr id="202" name="Google Shape;202;p10"/>
          <p:cNvSpPr txBox="1"/>
          <p:nvPr>
            <p:ph idx="1" type="body"/>
          </p:nvPr>
        </p:nvSpPr>
        <p:spPr>
          <a:xfrm>
            <a:off x="838200" y="1825625"/>
            <a:ext cx="3440060" cy="4351338"/>
          </a:xfrm>
          <a:prstGeom prst="rect">
            <a:avLst/>
          </a:prstGeom>
          <a:noFill/>
          <a:ln>
            <a:noFill/>
          </a:ln>
        </p:spPr>
        <p:txBody>
          <a:bodyPr anchorCtr="0" anchor="t" bIns="45700" lIns="91425" spcFirstLastPara="1" rIns="91425" wrap="square" tIns="45700">
            <a:normAutofit lnSpcReduction="10000"/>
          </a:bodyPr>
          <a:lstStyle/>
          <a:p>
            <a:pPr indent="-342900" lvl="0" marL="457200" rtl="0" algn="l">
              <a:lnSpc>
                <a:spcPct val="90000"/>
              </a:lnSpc>
              <a:spcBef>
                <a:spcPts val="1000"/>
              </a:spcBef>
              <a:spcAft>
                <a:spcPts val="0"/>
              </a:spcAft>
              <a:buSzPts val="3080"/>
              <a:buChar char="•"/>
            </a:pPr>
            <a:r>
              <a:rPr lang="en-GB"/>
              <a:t>It’s tempting to jump straight into development </a:t>
            </a:r>
            <a:endParaRPr/>
          </a:p>
          <a:p>
            <a:pPr indent="-147320" lvl="0" marL="457200" rtl="0" algn="l">
              <a:lnSpc>
                <a:spcPct val="90000"/>
              </a:lnSpc>
              <a:spcBef>
                <a:spcPts val="1000"/>
              </a:spcBef>
              <a:spcAft>
                <a:spcPts val="0"/>
              </a:spcAft>
              <a:buSzPts val="3080"/>
              <a:buNone/>
            </a:pPr>
            <a:r>
              <a:t/>
            </a:r>
            <a:endParaRPr/>
          </a:p>
          <a:p>
            <a:pPr indent="-342900" lvl="0" marL="457200" rtl="0" algn="l">
              <a:lnSpc>
                <a:spcPct val="90000"/>
              </a:lnSpc>
              <a:spcBef>
                <a:spcPts val="1000"/>
              </a:spcBef>
              <a:spcAft>
                <a:spcPts val="0"/>
              </a:spcAft>
              <a:buSzPts val="3080"/>
              <a:buChar char="•"/>
            </a:pPr>
            <a:r>
              <a:rPr lang="en-GB"/>
              <a:t>Don’t skip analysis and design</a:t>
            </a:r>
            <a:endParaRPr/>
          </a:p>
          <a:p>
            <a:pPr indent="0" lvl="0" marL="114300" rtl="0" algn="l">
              <a:lnSpc>
                <a:spcPct val="90000"/>
              </a:lnSpc>
              <a:spcBef>
                <a:spcPts val="1000"/>
              </a:spcBef>
              <a:spcAft>
                <a:spcPts val="0"/>
              </a:spcAft>
              <a:buSzPts val="1800"/>
              <a:buNone/>
            </a:pPr>
            <a:r>
              <a:t/>
            </a:r>
            <a:endParaRPr/>
          </a:p>
          <a:p>
            <a:pPr indent="0" lvl="0" marL="114300" rtl="0" algn="l">
              <a:lnSpc>
                <a:spcPct val="90000"/>
              </a:lnSpc>
              <a:spcBef>
                <a:spcPts val="1000"/>
              </a:spcBef>
              <a:spcAft>
                <a:spcPts val="0"/>
              </a:spcAft>
              <a:buSzPts val="1800"/>
              <a:buNone/>
            </a:pPr>
            <a:r>
              <a:t/>
            </a:r>
            <a:endParaRPr/>
          </a:p>
          <a:p>
            <a:pPr indent="-228600" lvl="1" marL="914400" rtl="0" algn="l">
              <a:lnSpc>
                <a:spcPct val="90000"/>
              </a:lnSpc>
              <a:spcBef>
                <a:spcPts val="500"/>
              </a:spcBef>
              <a:spcAft>
                <a:spcPts val="0"/>
              </a:spcAft>
              <a:buSzPts val="1800"/>
              <a:buNone/>
            </a:pPr>
            <a:r>
              <a:t/>
            </a:r>
            <a:endParaRPr/>
          </a:p>
        </p:txBody>
      </p:sp>
      <p:sp>
        <p:nvSpPr>
          <p:cNvPr id="203" name="Google Shape;203;p10"/>
          <p:cNvSpPr txBox="1"/>
          <p:nvPr>
            <p:ph idx="12" type="sldNum"/>
          </p:nvPr>
        </p:nvSpPr>
        <p:spPr>
          <a:xfrm>
            <a:off x="10503568" y="6356350"/>
            <a:ext cx="850232"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sp>
        <p:nvSpPr>
          <p:cNvPr id="204" name="Google Shape;204;p10"/>
          <p:cNvSpPr txBox="1"/>
          <p:nvPr/>
        </p:nvSpPr>
        <p:spPr>
          <a:xfrm>
            <a:off x="10673072" y="1889895"/>
            <a:ext cx="850232"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lt1"/>
                </a:solidFill>
                <a:latin typeface="Arial"/>
                <a:ea typeface="Arial"/>
                <a:cs typeface="Arial"/>
                <a:sym typeface="Arial"/>
              </a:rPr>
              <a:t>Start here</a:t>
            </a:r>
            <a:endParaRPr b="0" i="0" sz="1400" u="none" cap="none" strike="noStrike">
              <a:solidFill>
                <a:srgbClr val="000000"/>
              </a:solidFill>
              <a:latin typeface="Arial"/>
              <a:ea typeface="Arial"/>
              <a:cs typeface="Arial"/>
              <a:sym typeface="Arial"/>
            </a:endParaRPr>
          </a:p>
        </p:txBody>
      </p:sp>
      <p:sp>
        <p:nvSpPr>
          <p:cNvPr id="205" name="Google Shape;205;p10"/>
          <p:cNvSpPr/>
          <p:nvPr/>
        </p:nvSpPr>
        <p:spPr>
          <a:xfrm>
            <a:off x="4593287" y="1690688"/>
            <a:ext cx="1153788" cy="829079"/>
          </a:xfrm>
          <a:prstGeom prst="wedgeRoundRectCallout">
            <a:avLst>
              <a:gd fmla="val 84363" name="adj1"/>
              <a:gd fmla="val 38972" name="adj2"/>
              <a:gd fmla="val 16667" name="adj3"/>
            </a:avLst>
          </a:prstGeom>
          <a:solidFill>
            <a:srgbClr val="D5F1F9"/>
          </a:solidFill>
          <a:ln cap="flat" cmpd="sng" w="25400">
            <a:solidFill>
              <a:srgbClr val="2989A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en-GB" sz="2400" u="none" cap="none" strike="noStrike">
                <a:solidFill>
                  <a:srgbClr val="595959"/>
                </a:solidFill>
                <a:latin typeface="Nunito SemiBold"/>
                <a:ea typeface="Nunito SemiBold"/>
                <a:cs typeface="Nunito SemiBold"/>
                <a:sym typeface="Nunito SemiBold"/>
              </a:rPr>
              <a:t>Start here</a:t>
            </a:r>
            <a:endParaRPr b="0" i="0" sz="1400" u="none" cap="none" strike="noStrike">
              <a:solidFill>
                <a:srgbClr val="000000"/>
              </a:solidFill>
              <a:latin typeface="Arial"/>
              <a:ea typeface="Arial"/>
              <a:cs typeface="Arial"/>
              <a:sym typeface="Arial"/>
            </a:endParaRPr>
          </a:p>
        </p:txBody>
      </p:sp>
      <p:sp>
        <p:nvSpPr>
          <p:cNvPr id="206" name="Google Shape;206;p10"/>
          <p:cNvSpPr/>
          <p:nvPr/>
        </p:nvSpPr>
        <p:spPr>
          <a:xfrm>
            <a:off x="10503568" y="4646374"/>
            <a:ext cx="1246510" cy="953105"/>
          </a:xfrm>
          <a:prstGeom prst="wedgeRoundRectCallout">
            <a:avLst>
              <a:gd fmla="val -85382" name="adj1"/>
              <a:gd fmla="val 3382" name="adj2"/>
              <a:gd fmla="val 16667" name="adj3"/>
            </a:avLst>
          </a:prstGeom>
          <a:solidFill>
            <a:srgbClr val="AEE4F2"/>
          </a:solidFill>
          <a:ln cap="flat" cmpd="sng" w="25400">
            <a:solidFill>
              <a:srgbClr val="2989A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en-GB" sz="2400" u="none" cap="none" strike="noStrike">
                <a:solidFill>
                  <a:srgbClr val="3F3F3F"/>
                </a:solidFill>
                <a:latin typeface="Nunito SemiBold"/>
                <a:ea typeface="Nunito SemiBold"/>
                <a:cs typeface="Nunito SemiBold"/>
                <a:sym typeface="Nunito SemiBold"/>
              </a:rPr>
              <a:t>Not here!</a:t>
            </a:r>
            <a:endParaRPr b="0" i="0" sz="1400" u="none" cap="none" strike="noStrike">
              <a:solidFill>
                <a:srgbClr val="000000"/>
              </a:solidFill>
              <a:latin typeface="Arial"/>
              <a:ea typeface="Arial"/>
              <a:cs typeface="Arial"/>
              <a:sym typeface="Arial"/>
            </a:endParaRPr>
          </a:p>
        </p:txBody>
      </p:sp>
      <p:grpSp>
        <p:nvGrpSpPr>
          <p:cNvPr id="207" name="Google Shape;207;p10"/>
          <p:cNvGrpSpPr/>
          <p:nvPr/>
        </p:nvGrpSpPr>
        <p:grpSpPr>
          <a:xfrm>
            <a:off x="6128808" y="1886905"/>
            <a:ext cx="3805540" cy="3807918"/>
            <a:chOff x="6128808" y="1886905"/>
            <a:chExt cx="3805540" cy="3807918"/>
          </a:xfrm>
        </p:grpSpPr>
        <p:grpSp>
          <p:nvGrpSpPr>
            <p:cNvPr id="208" name="Google Shape;208;p10"/>
            <p:cNvGrpSpPr/>
            <p:nvPr/>
          </p:nvGrpSpPr>
          <p:grpSpPr>
            <a:xfrm>
              <a:off x="6128808" y="1886905"/>
              <a:ext cx="3805540" cy="3807918"/>
              <a:chOff x="702286" y="-56263"/>
              <a:chExt cx="3805540" cy="3807918"/>
            </a:xfrm>
          </p:grpSpPr>
          <p:sp>
            <p:nvSpPr>
              <p:cNvPr id="209" name="Google Shape;209;p10"/>
              <p:cNvSpPr/>
              <p:nvPr/>
            </p:nvSpPr>
            <p:spPr>
              <a:xfrm>
                <a:off x="3097161" y="84045"/>
                <a:ext cx="1326167" cy="1326167"/>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 name="Google Shape;210;p10"/>
              <p:cNvSpPr txBox="1"/>
              <p:nvPr/>
            </p:nvSpPr>
            <p:spPr>
              <a:xfrm>
                <a:off x="3097161" y="84045"/>
                <a:ext cx="1326167" cy="1326167"/>
              </a:xfrm>
              <a:prstGeom prst="rect">
                <a:avLst/>
              </a:prstGeom>
              <a:noFill/>
              <a:ln>
                <a:noFill/>
              </a:ln>
            </p:spPr>
            <p:txBody>
              <a:bodyPr anchorCtr="0" anchor="ctr" bIns="25400" lIns="25400" spcFirstLastPara="1" rIns="25400" wrap="square" tIns="25400">
                <a:noAutofit/>
              </a:bodyPr>
              <a:lstStyle/>
              <a:p>
                <a:pPr indent="0" lvl="0" marL="0" marR="0" rtl="0" algn="ctr">
                  <a:lnSpc>
                    <a:spcPct val="90000"/>
                  </a:lnSpc>
                  <a:spcBef>
                    <a:spcPts val="0"/>
                  </a:spcBef>
                  <a:spcAft>
                    <a:spcPts val="0"/>
                  </a:spcAft>
                  <a:buClr>
                    <a:srgbClr val="000000"/>
                  </a:buClr>
                  <a:buSzPts val="2000"/>
                  <a:buFont typeface="Arial"/>
                  <a:buNone/>
                </a:pPr>
                <a:r>
                  <a:rPr b="1" i="0" lang="en-GB" sz="2000" u="none" cap="none" strike="noStrike">
                    <a:solidFill>
                      <a:srgbClr val="000000"/>
                    </a:solidFill>
                    <a:latin typeface="Nunito"/>
                    <a:ea typeface="Nunito"/>
                    <a:cs typeface="Nunito"/>
                    <a:sym typeface="Nunito"/>
                  </a:rPr>
                  <a:t>Design</a:t>
                </a:r>
                <a:endParaRPr b="0" i="0" sz="1400" u="none" cap="none" strike="noStrike">
                  <a:solidFill>
                    <a:srgbClr val="000000"/>
                  </a:solidFill>
                  <a:latin typeface="Arial"/>
                  <a:ea typeface="Arial"/>
                  <a:cs typeface="Arial"/>
                  <a:sym typeface="Arial"/>
                </a:endParaRPr>
              </a:p>
            </p:txBody>
          </p:sp>
          <p:sp>
            <p:nvSpPr>
              <p:cNvPr id="211" name="Google Shape;211;p10"/>
              <p:cNvSpPr/>
              <p:nvPr/>
            </p:nvSpPr>
            <p:spPr>
              <a:xfrm>
                <a:off x="755720" y="-451"/>
                <a:ext cx="3752106" cy="3752106"/>
              </a:xfrm>
              <a:custGeom>
                <a:rect b="b" l="l" r="r" t="t"/>
                <a:pathLst>
                  <a:path extrusionOk="0" h="120000" w="120000">
                    <a:moveTo>
                      <a:pt x="112118" y="44111"/>
                    </a:moveTo>
                    <a:cubicBezTo>
                      <a:pt x="114603" y="52261"/>
                      <a:pt x="115141" y="60880"/>
                      <a:pt x="113690" y="69277"/>
                    </a:cubicBezTo>
                    <a:lnTo>
                      <a:pt x="118931" y="70874"/>
                    </a:lnTo>
                    <a:lnTo>
                      <a:pt x="108162" y="74683"/>
                    </a:lnTo>
                    <a:lnTo>
                      <a:pt x="100472" y="65247"/>
                    </a:lnTo>
                    <a:lnTo>
                      <a:pt x="105706" y="66842"/>
                    </a:lnTo>
                    <a:cubicBezTo>
                      <a:pt x="106724" y="60042"/>
                      <a:pt x="106212" y="53100"/>
                      <a:pt x="104207" y="46523"/>
                    </a:cubicBezTo>
                    <a:close/>
                  </a:path>
                </a:pathLst>
              </a:custGeom>
              <a:solidFill>
                <a:srgbClr val="BE283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 name="Google Shape;212;p10"/>
              <p:cNvSpPr/>
              <p:nvPr/>
            </p:nvSpPr>
            <p:spPr>
              <a:xfrm>
                <a:off x="3097161" y="2340989"/>
                <a:ext cx="1326167" cy="1326167"/>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 name="Google Shape;213;p10"/>
              <p:cNvSpPr txBox="1"/>
              <p:nvPr/>
            </p:nvSpPr>
            <p:spPr>
              <a:xfrm>
                <a:off x="3097161" y="2340989"/>
                <a:ext cx="1326167" cy="1326167"/>
              </a:xfrm>
              <a:prstGeom prst="rect">
                <a:avLst/>
              </a:prstGeom>
              <a:noFill/>
              <a:ln>
                <a:noFill/>
              </a:ln>
            </p:spPr>
            <p:txBody>
              <a:bodyPr anchorCtr="0" anchor="ctr" bIns="25400" lIns="25400" spcFirstLastPara="1" rIns="25400" wrap="square" tIns="25400">
                <a:noAutofit/>
              </a:bodyPr>
              <a:lstStyle/>
              <a:p>
                <a:pPr indent="0" lvl="0" marL="0" marR="0" rtl="0" algn="ctr">
                  <a:lnSpc>
                    <a:spcPct val="90000"/>
                  </a:lnSpc>
                  <a:spcBef>
                    <a:spcPts val="0"/>
                  </a:spcBef>
                  <a:spcAft>
                    <a:spcPts val="0"/>
                  </a:spcAft>
                  <a:buClr>
                    <a:srgbClr val="000000"/>
                  </a:buClr>
                  <a:buSzPts val="2000"/>
                  <a:buFont typeface="Arial"/>
                  <a:buNone/>
                </a:pPr>
                <a:r>
                  <a:rPr b="1" i="0" lang="en-GB" sz="2000" u="none" cap="none" strike="noStrike">
                    <a:solidFill>
                      <a:srgbClr val="000000"/>
                    </a:solidFill>
                    <a:latin typeface="Nunito"/>
                    <a:ea typeface="Nunito"/>
                    <a:cs typeface="Nunito"/>
                    <a:sym typeface="Nunito"/>
                  </a:rPr>
                  <a:t>Develop</a:t>
                </a:r>
                <a:endParaRPr b="0" i="0" sz="1400" u="none" cap="none" strike="noStrike">
                  <a:solidFill>
                    <a:srgbClr val="000000"/>
                  </a:solidFill>
                  <a:latin typeface="Arial"/>
                  <a:ea typeface="Arial"/>
                  <a:cs typeface="Arial"/>
                  <a:sym typeface="Arial"/>
                </a:endParaRPr>
              </a:p>
            </p:txBody>
          </p:sp>
          <p:sp>
            <p:nvSpPr>
              <p:cNvPr id="214" name="Google Shape;214;p10"/>
              <p:cNvSpPr/>
              <p:nvPr/>
            </p:nvSpPr>
            <p:spPr>
              <a:xfrm>
                <a:off x="755720" y="-451"/>
                <a:ext cx="3752106" cy="3752106"/>
              </a:xfrm>
              <a:custGeom>
                <a:rect b="b" l="l" r="r" t="t"/>
                <a:pathLst>
                  <a:path extrusionOk="0" h="120000" w="120000">
                    <a:moveTo>
                      <a:pt x="75889" y="112118"/>
                    </a:moveTo>
                    <a:cubicBezTo>
                      <a:pt x="67739" y="114603"/>
                      <a:pt x="59120" y="115141"/>
                      <a:pt x="50723" y="113690"/>
                    </a:cubicBezTo>
                    <a:lnTo>
                      <a:pt x="49126" y="118931"/>
                    </a:lnTo>
                    <a:lnTo>
                      <a:pt x="45317" y="108162"/>
                    </a:lnTo>
                    <a:lnTo>
                      <a:pt x="54753" y="100472"/>
                    </a:lnTo>
                    <a:lnTo>
                      <a:pt x="53158" y="105706"/>
                    </a:lnTo>
                    <a:lnTo>
                      <a:pt x="53158" y="105706"/>
                    </a:lnTo>
                    <a:cubicBezTo>
                      <a:pt x="59958" y="106724"/>
                      <a:pt x="66900" y="106212"/>
                      <a:pt x="73477" y="104207"/>
                    </a:cubicBezTo>
                    <a:close/>
                  </a:path>
                </a:pathLst>
              </a:custGeom>
              <a:solidFill>
                <a:srgbClr val="C9D22A"/>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 name="Google Shape;215;p10"/>
              <p:cNvSpPr/>
              <p:nvPr/>
            </p:nvSpPr>
            <p:spPr>
              <a:xfrm>
                <a:off x="840217" y="2340989"/>
                <a:ext cx="1326167" cy="1326167"/>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 name="Google Shape;216;p10"/>
              <p:cNvSpPr txBox="1"/>
              <p:nvPr/>
            </p:nvSpPr>
            <p:spPr>
              <a:xfrm>
                <a:off x="755728" y="2340982"/>
                <a:ext cx="1410600" cy="1326300"/>
              </a:xfrm>
              <a:prstGeom prst="rect">
                <a:avLst/>
              </a:prstGeom>
              <a:noFill/>
              <a:ln>
                <a:noFill/>
              </a:ln>
            </p:spPr>
            <p:txBody>
              <a:bodyPr anchorCtr="0" anchor="ctr" bIns="25400" lIns="25400" spcFirstLastPara="1" rIns="25400" wrap="square" tIns="25400">
                <a:noAutofit/>
              </a:bodyPr>
              <a:lstStyle/>
              <a:p>
                <a:pPr indent="0" lvl="0" marL="0" marR="0" rtl="0" algn="ctr">
                  <a:lnSpc>
                    <a:spcPct val="90000"/>
                  </a:lnSpc>
                  <a:spcBef>
                    <a:spcPts val="0"/>
                  </a:spcBef>
                  <a:spcAft>
                    <a:spcPts val="0"/>
                  </a:spcAft>
                  <a:buClr>
                    <a:srgbClr val="000000"/>
                  </a:buClr>
                  <a:buSzPts val="2000"/>
                  <a:buFont typeface="Arial"/>
                  <a:buNone/>
                </a:pPr>
                <a:r>
                  <a:rPr b="1" i="0" lang="en-GB" sz="2000" u="none" cap="none" strike="noStrike">
                    <a:solidFill>
                      <a:srgbClr val="000000"/>
                    </a:solidFill>
                    <a:latin typeface="Nunito"/>
                    <a:ea typeface="Nunito"/>
                    <a:cs typeface="Nunito"/>
                    <a:sym typeface="Nunito"/>
                  </a:rPr>
                  <a:t>Implement</a:t>
                </a:r>
                <a:endParaRPr b="0" i="0" sz="1400" u="none" cap="none" strike="noStrike">
                  <a:solidFill>
                    <a:srgbClr val="000000"/>
                  </a:solidFill>
                  <a:latin typeface="Arial"/>
                  <a:ea typeface="Arial"/>
                  <a:cs typeface="Arial"/>
                  <a:sym typeface="Arial"/>
                </a:endParaRPr>
              </a:p>
            </p:txBody>
          </p:sp>
          <p:sp>
            <p:nvSpPr>
              <p:cNvPr id="217" name="Google Shape;217;p10"/>
              <p:cNvSpPr/>
              <p:nvPr/>
            </p:nvSpPr>
            <p:spPr>
              <a:xfrm>
                <a:off x="737577" y="-56263"/>
                <a:ext cx="3752106" cy="3752106"/>
              </a:xfrm>
              <a:custGeom>
                <a:rect b="b" l="l" r="r" t="t"/>
                <a:pathLst>
                  <a:path extrusionOk="0" h="120000" w="120000">
                    <a:moveTo>
                      <a:pt x="8502" y="77794"/>
                    </a:moveTo>
                    <a:cubicBezTo>
                      <a:pt x="5719" y="69740"/>
                      <a:pt x="4864" y="61145"/>
                      <a:pt x="6005" y="52700"/>
                    </a:cubicBezTo>
                    <a:lnTo>
                      <a:pt x="709" y="51296"/>
                    </a:lnTo>
                    <a:lnTo>
                      <a:pt x="11331" y="47095"/>
                    </a:lnTo>
                    <a:lnTo>
                      <a:pt x="19363" y="56242"/>
                    </a:lnTo>
                    <a:lnTo>
                      <a:pt x="14073" y="54840"/>
                    </a:lnTo>
                    <a:lnTo>
                      <a:pt x="14073" y="54840"/>
                    </a:lnTo>
                    <a:cubicBezTo>
                      <a:pt x="13306" y="61674"/>
                      <a:pt x="14073" y="68593"/>
                      <a:pt x="16319" y="75093"/>
                    </a:cubicBezTo>
                    <a:close/>
                  </a:path>
                </a:pathLst>
              </a:custGeom>
              <a:solidFill>
                <a:srgbClr val="36BDDF"/>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 name="Google Shape;218;p10"/>
              <p:cNvSpPr/>
              <p:nvPr/>
            </p:nvSpPr>
            <p:spPr>
              <a:xfrm>
                <a:off x="794073" y="84576"/>
                <a:ext cx="1326167" cy="1326167"/>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 name="Google Shape;219;p10"/>
              <p:cNvSpPr txBox="1"/>
              <p:nvPr/>
            </p:nvSpPr>
            <p:spPr>
              <a:xfrm>
                <a:off x="794073" y="84576"/>
                <a:ext cx="1326167" cy="1326167"/>
              </a:xfrm>
              <a:prstGeom prst="rect">
                <a:avLst/>
              </a:prstGeom>
              <a:noFill/>
              <a:ln>
                <a:noFill/>
              </a:ln>
            </p:spPr>
            <p:txBody>
              <a:bodyPr anchorCtr="0" anchor="ctr" bIns="25400" lIns="25400" spcFirstLastPara="1" rIns="25400" wrap="square" tIns="25400">
                <a:noAutofit/>
              </a:bodyPr>
              <a:lstStyle/>
              <a:p>
                <a:pPr indent="0" lvl="0" marL="0" marR="0" rtl="0" algn="ctr">
                  <a:lnSpc>
                    <a:spcPct val="90000"/>
                  </a:lnSpc>
                  <a:spcBef>
                    <a:spcPts val="0"/>
                  </a:spcBef>
                  <a:spcAft>
                    <a:spcPts val="0"/>
                  </a:spcAft>
                  <a:buClr>
                    <a:srgbClr val="000000"/>
                  </a:buClr>
                  <a:buSzPts val="2000"/>
                  <a:buFont typeface="Arial"/>
                  <a:buNone/>
                </a:pPr>
                <a:r>
                  <a:rPr b="1" i="0" lang="en-GB" sz="2000" u="none" cap="none" strike="noStrike">
                    <a:solidFill>
                      <a:srgbClr val="000000"/>
                    </a:solidFill>
                    <a:latin typeface="Nunito"/>
                    <a:ea typeface="Nunito"/>
                    <a:cs typeface="Nunito"/>
                    <a:sym typeface="Nunito"/>
                  </a:rPr>
                  <a:t>Analyse</a:t>
                </a:r>
                <a:endParaRPr b="0" i="0" sz="1400" u="none" cap="none" strike="noStrike">
                  <a:solidFill>
                    <a:srgbClr val="000000"/>
                  </a:solidFill>
                  <a:latin typeface="Arial"/>
                  <a:ea typeface="Arial"/>
                  <a:cs typeface="Arial"/>
                  <a:sym typeface="Arial"/>
                </a:endParaRPr>
              </a:p>
            </p:txBody>
          </p:sp>
          <p:sp>
            <p:nvSpPr>
              <p:cNvPr id="220" name="Google Shape;220;p10"/>
              <p:cNvSpPr/>
              <p:nvPr/>
            </p:nvSpPr>
            <p:spPr>
              <a:xfrm>
                <a:off x="702286" y="-17775"/>
                <a:ext cx="3752106" cy="3752106"/>
              </a:xfrm>
              <a:custGeom>
                <a:rect b="b" l="l" r="r" t="t"/>
                <a:pathLst>
                  <a:path extrusionOk="0" h="120000" w="120000">
                    <a:moveTo>
                      <a:pt x="44360" y="7807"/>
                    </a:moveTo>
                    <a:lnTo>
                      <a:pt x="44360" y="7807"/>
                    </a:lnTo>
                    <a:cubicBezTo>
                      <a:pt x="53059" y="5200"/>
                      <a:pt x="62272" y="4809"/>
                      <a:pt x="71160" y="6669"/>
                    </a:cubicBezTo>
                    <a:lnTo>
                      <a:pt x="72941" y="1488"/>
                    </a:lnTo>
                    <a:lnTo>
                      <a:pt x="76369" y="12384"/>
                    </a:lnTo>
                    <a:lnTo>
                      <a:pt x="66668" y="19738"/>
                    </a:lnTo>
                    <a:lnTo>
                      <a:pt x="68447" y="14563"/>
                    </a:lnTo>
                    <a:lnTo>
                      <a:pt x="68447" y="14563"/>
                    </a:lnTo>
                    <a:cubicBezTo>
                      <a:pt x="61219" y="13219"/>
                      <a:pt x="53776" y="13619"/>
                      <a:pt x="46734" y="15729"/>
                    </a:cubicBezTo>
                    <a:close/>
                  </a:path>
                </a:pathLst>
              </a:custGeom>
              <a:solidFill>
                <a:srgbClr val="F8DB0C"/>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21" name="Google Shape;221;p10"/>
            <p:cNvSpPr/>
            <p:nvPr/>
          </p:nvSpPr>
          <p:spPr>
            <a:xfrm>
              <a:off x="7196284" y="2912824"/>
              <a:ext cx="1724025" cy="1733550"/>
            </a:xfrm>
            <a:prstGeom prst="donut">
              <a:avLst>
                <a:gd fmla="val 12283" name="adj"/>
              </a:avLst>
            </a:prstGeom>
            <a:solidFill>
              <a:schemeClr val="accent1">
                <a:alpha val="5254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22" name="Google Shape;222;p10"/>
            <p:cNvSpPr txBox="1"/>
            <p:nvPr/>
          </p:nvSpPr>
          <p:spPr>
            <a:xfrm>
              <a:off x="7446589" y="3579544"/>
              <a:ext cx="1223412"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GB" sz="2000" u="none" cap="none" strike="noStrike">
                  <a:solidFill>
                    <a:srgbClr val="000000"/>
                  </a:solidFill>
                  <a:latin typeface="Nunito"/>
                  <a:ea typeface="Nunito"/>
                  <a:cs typeface="Nunito"/>
                  <a:sym typeface="Nunito"/>
                </a:rPr>
                <a:t>Evaluate</a:t>
              </a:r>
              <a:endParaRPr b="0" i="0" sz="1400" u="none" cap="none" strike="noStrike">
                <a:solidFill>
                  <a:srgbClr val="000000"/>
                </a:solidFill>
                <a:latin typeface="Arial"/>
                <a:ea typeface="Arial"/>
                <a:cs typeface="Arial"/>
                <a:sym typeface="Arial"/>
              </a:endParaRPr>
            </a:p>
          </p:txBody>
        </p:sp>
      </p:grpSp>
      <p:sp>
        <p:nvSpPr>
          <p:cNvPr id="223" name="Google Shape;223;p10"/>
          <p:cNvSpPr txBox="1"/>
          <p:nvPr>
            <p:ph idx="11" type="ftr"/>
          </p:nvPr>
        </p:nvSpPr>
        <p:spPr>
          <a:xfrm>
            <a:off x="838200" y="6356350"/>
            <a:ext cx="731520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GB">
                <a:latin typeface="Nunito"/>
                <a:ea typeface="Nunito"/>
                <a:cs typeface="Nunito"/>
                <a:sym typeface="Nunito"/>
              </a:rPr>
              <a:t>www.eosc-synergy.eu - </a:t>
            </a:r>
            <a:r>
              <a:rPr lang="en-GB" sz="1000">
                <a:latin typeface="Nunito"/>
                <a:ea typeface="Nunito"/>
                <a:cs typeface="Nunito"/>
                <a:sym typeface="Nunito"/>
              </a:rPr>
              <a:t>RIA 857647</a:t>
            </a:r>
            <a:endParaRPr>
              <a:latin typeface="Nunito"/>
              <a:ea typeface="Nunito"/>
              <a:cs typeface="Nunito"/>
              <a:sym typeface="Nuni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EOSC">
      <a:dk1>
        <a:srgbClr val="000000"/>
      </a:dk1>
      <a:lt1>
        <a:srgbClr val="FFFFFF"/>
      </a:lt1>
      <a:dk2>
        <a:srgbClr val="44546A"/>
      </a:dk2>
      <a:lt2>
        <a:srgbClr val="E7E6E6"/>
      </a:lt2>
      <a:accent1>
        <a:srgbClr val="39BDDF"/>
      </a:accent1>
      <a:accent2>
        <a:srgbClr val="DD282E"/>
      </a:accent2>
      <a:accent3>
        <a:srgbClr val="C8D400"/>
      </a:accent3>
      <a:accent4>
        <a:srgbClr val="FFDB00"/>
      </a:accent4>
      <a:accent5>
        <a:srgbClr val="4472C4"/>
      </a:accent5>
      <a:accent6>
        <a:srgbClr val="70AD47"/>
      </a:accent6>
      <a:hlink>
        <a:srgbClr val="39BDDF"/>
      </a:hlink>
      <a:folHlink>
        <a:srgbClr val="95999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