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863ipuugtmuo2MXCzrxPohMBT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retrustseal.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1:notes"/>
          <p:cNvSpPr/>
          <p:nvPr>
            <p:ph idx="2" type="sldImg"/>
          </p:nvPr>
        </p:nvSpPr>
        <p:spPr>
          <a:xfrm>
            <a:off x="373063" y="1233488"/>
            <a:ext cx="5922962"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46" name="Google Shape;1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
        <p:nvSpPr>
          <p:cNvPr id="147" name="Google Shape;147;p1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Good metadata is crucial for supporting FAIR data.  However,  many researchers are not familiar with these terms and feel they are just jargon.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Think about how you can encourage researchers to provide to make their data FAIR. </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So, what is metadata?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GB"/>
              <a:t>Metadata is a subset of documentation</a:t>
            </a:r>
            <a:endParaRPr/>
          </a:p>
          <a:p>
            <a:pPr indent="0" lvl="0" marL="0" marR="0" rtl="0" algn="l">
              <a:lnSpc>
                <a:spcPct val="100000"/>
              </a:lnSpc>
              <a:spcBef>
                <a:spcPts val="0"/>
              </a:spcBef>
              <a:spcAft>
                <a:spcPts val="0"/>
              </a:spcAft>
              <a:buClr>
                <a:schemeClr val="dk1"/>
              </a:buClr>
              <a:buSzPts val="1200"/>
              <a:buFont typeface="Calibri"/>
              <a:buNone/>
            </a:pPr>
            <a:r>
              <a:rPr lang="en-GB"/>
              <a:t>Documentation is a catch-all term which can include some very high-level, human-readable, loosely structured information about the dataset – for example a description of the laboratory</a:t>
            </a:r>
            <a:endParaRPr/>
          </a:p>
          <a:p>
            <a:pPr indent="0" lvl="0" marL="0" marR="0" rtl="0" algn="l">
              <a:lnSpc>
                <a:spcPct val="100000"/>
              </a:lnSpc>
              <a:spcBef>
                <a:spcPts val="0"/>
              </a:spcBef>
              <a:spcAft>
                <a:spcPts val="0"/>
              </a:spcAft>
              <a:buClr>
                <a:schemeClr val="dk1"/>
              </a:buClr>
              <a:buSzPts val="1200"/>
              <a:buFont typeface="Calibri"/>
              <a:buNone/>
            </a:pPr>
            <a:r>
              <a:rPr lang="en-GB"/>
              <a:t>method used to generate a set of results or a sketch book accompanying a work of sculpture. The term metadata has come to define a subset of documentation information that uses</a:t>
            </a:r>
            <a:endParaRPr/>
          </a:p>
          <a:p>
            <a:pPr indent="0" lvl="0" marL="0" marR="0" rtl="0" algn="l">
              <a:lnSpc>
                <a:spcPct val="100000"/>
              </a:lnSpc>
              <a:spcBef>
                <a:spcPts val="0"/>
              </a:spcBef>
              <a:spcAft>
                <a:spcPts val="0"/>
              </a:spcAft>
              <a:buClr>
                <a:schemeClr val="dk1"/>
              </a:buClr>
              <a:buSzPts val="1200"/>
              <a:buFont typeface="Calibri"/>
              <a:buNone/>
            </a:pPr>
            <a:r>
              <a:rPr lang="en-GB"/>
              <a:t>standardised terms and is presented in a structured way. </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Minimum metadata required</a:t>
            </a:r>
            <a:endParaRPr/>
          </a:p>
          <a:p>
            <a:pPr indent="0" lvl="0" marL="0" marR="0" rtl="0" algn="l">
              <a:lnSpc>
                <a:spcPct val="100000"/>
              </a:lnSpc>
              <a:spcBef>
                <a:spcPts val="0"/>
              </a:spcBef>
              <a:spcAft>
                <a:spcPts val="0"/>
              </a:spcAft>
              <a:buClr>
                <a:schemeClr val="dk1"/>
              </a:buClr>
              <a:buSzPts val="1200"/>
              <a:buFont typeface="Calibri"/>
              <a:buNone/>
            </a:pPr>
            <a:r>
              <a:rPr lang="en-GB"/>
              <a:t>This could correspond to the DataCite mandatory minimum metadata set although it is very likely that other elements may be required, whether by the repository or by the research funder. This metadata set is designed for citation and disambiguation, in other words ensuring that the dataset a researcher is reusing is identical to one cited in a journal article or online. This set of metadata does little to make the resource visible to researchers speculatively searching for relevant data to reuse. Most repositories only require a few mandatory fields to reduce the burden on depositors.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Providing good documentation</a:t>
            </a:r>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Researchers should provide good documentation at the study level such as a description of the research methodology employed to create your data.  There should also be sufficient documentation at the file, item and variable level to enable a third party to understand it. This could be ensuring that Excel spreadsheets have sensible row and column descriptions or that a document is included with the dataset which properly explains any abbreviations used.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For supporting FAIR, data  must be findable by both humans and machines.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The best way to do this is to encourage researchers to deposit their research data with a FAIR-aligned repository that is recognised in their field. This way, their data will be searchable and discoverable online and the repository will employ domain-specific metadata standards. </a:t>
            </a:r>
            <a:endParaRPr/>
          </a:p>
          <a:p>
            <a:pPr indent="-228600" lvl="0" marL="457200" marR="0" rtl="0" algn="l">
              <a:lnSpc>
                <a:spcPct val="100000"/>
              </a:lnSpc>
              <a:spcBef>
                <a:spcPts val="0"/>
              </a:spcBef>
              <a:spcAft>
                <a:spcPts val="0"/>
              </a:spcAft>
              <a:buSzPts val="1400"/>
              <a:buNone/>
            </a:pPr>
            <a:r>
              <a:t/>
            </a:r>
            <a:endParaRPr/>
          </a:p>
        </p:txBody>
      </p:sp>
      <p:sp>
        <p:nvSpPr>
          <p:cNvPr id="160" name="Google Shape;16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To facilitate the automatic findability and interoperability of datasets, it is important to make use of  commonly used controlled vocabularies, ontologies, thesauri and to ensure that your </a:t>
            </a:r>
            <a:endParaRPr/>
          </a:p>
          <a:p>
            <a:pPr indent="-228600" lvl="0" marL="457200" marR="0" rtl="0" algn="l">
              <a:lnSpc>
                <a:spcPct val="100000"/>
              </a:lnSpc>
              <a:spcBef>
                <a:spcPts val="0"/>
              </a:spcBef>
              <a:spcAft>
                <a:spcPts val="0"/>
              </a:spcAft>
              <a:buClr>
                <a:srgbClr val="000000"/>
              </a:buClr>
              <a:buSzPts val="1400"/>
              <a:buFont typeface="Arial"/>
              <a:buNone/>
            </a:pPr>
            <a:r>
              <a:rPr lang="en-GB"/>
              <a:t>data are well structured using well defined data models. The GO FAIR initiative provides some very useful examples that you might consider using.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168" name="Google Shape;16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Linking your data to related outputs is a good idea. This will provide a contextual framework for reusers to understand your data and how it came about. Data that is found in isolation can </a:t>
            </a:r>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often be impossible to make sense of. Remember to link all of the outputs to yourself as well through your ORCID identifier! https://orcid.org/   </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best metadata your data can have are the details of - and ideally a persistent link to - the publication they support! </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Remember to maintain links with related outputs such as  papers, physical data, software and models</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Links should go both ways – you never know what will be found first!</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Remember that not all research data is digital. Consider how you will maintain links between research outputs and analogue data like tissue samples. How will access to these resources be provided if needed? </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Be sure to include a preferred citation for your data as well to make it easier for reusers to be able to cite your work. This is also helpful for you and your organisation when tracking </a:t>
            </a:r>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impact of your research. Stick to norms within your discipline if they exist. If there are no norms, provide a recommended way to cite your data. The citation should include the author(s), </a:t>
            </a:r>
            <a:endParaRPr/>
          </a:p>
          <a:p>
            <a:pPr indent="-228600" lvl="0" marL="45720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title, publisher, date, and identifier. This Digital Curation Centre guide provides some useful advice on data citation.  http://www.dcc.ac.uk/resources/how-guides/cite-datasets</a:t>
            </a:r>
            <a:endParaRPr/>
          </a:p>
          <a:p>
            <a:pPr indent="-228600" lvl="0" marL="457200" marR="0" rtl="0" algn="l">
              <a:lnSpc>
                <a:spcPct val="100000"/>
              </a:lnSpc>
              <a:spcBef>
                <a:spcPts val="0"/>
              </a:spcBef>
              <a:spcAft>
                <a:spcPts val="0"/>
              </a:spcAft>
              <a:buSzPts val="1400"/>
              <a:buNone/>
            </a:pPr>
            <a:br>
              <a:rPr lang="en-GB"/>
            </a:br>
            <a:endParaRPr/>
          </a:p>
        </p:txBody>
      </p:sp>
      <p:sp>
        <p:nvSpPr>
          <p:cNvPr id="181" name="Google Shape;18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Just because the data can’t be shared widely doesn’t mean it can’t be shared at all. Consider who might have a valid reasons for anting to access the data and how valid requests might be handled (e.g., via authentication prior to access, through access via a safe haven). Even if it is not possible to share the data, you should still make sure that the metadata description is itself FAIR so that others know it exists and can avoid duplicating effort. The metadata description should be accessible even if the data has been deaccessioned/destroyed in line with retention policies so there are no dead ends for those following links from related outputs (e.g., the published paper). </a:t>
            </a:r>
            <a:endParaRPr/>
          </a:p>
        </p:txBody>
      </p:sp>
      <p:sp>
        <p:nvSpPr>
          <p:cNvPr id="188" name="Google Shape;18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Making data FAIR requires effort so be sure that out their efforts into FAIRifying the correct data.</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Consider what data and other outputs need a PID. Too many is not the ideal. Consider what will be stable and avoid over-allocation!</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Most funders expect enough data to be kept to enable validation of published findings at a minimum. But other data may also have value.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Not always the data – sometimes the code or algorithm more valuable and data can be easily recaptured.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b="1" i="0" lang="en-GB" sz="1200" u="none" cap="none" strike="noStrike">
                <a:solidFill>
                  <a:schemeClr val="dk1"/>
                </a:solidFill>
                <a:latin typeface="Calibri"/>
                <a:ea typeface="Calibri"/>
                <a:cs typeface="Calibri"/>
                <a:sym typeface="Calibri"/>
              </a:rPr>
              <a:t>It is important to note that not all data are kept in perpetuity. Some are only retained for a set period and then disposed of. However, even if the data no longer exists, it is a </a:t>
            </a:r>
            <a:endParaRPr/>
          </a:p>
          <a:p>
            <a:pPr indent="-228600" lvl="0" marL="457200" marR="0" rtl="0" algn="l">
              <a:lnSpc>
                <a:spcPct val="100000"/>
              </a:lnSpc>
              <a:spcBef>
                <a:spcPts val="0"/>
              </a:spcBef>
              <a:spcAft>
                <a:spcPts val="0"/>
              </a:spcAft>
              <a:buSzPts val="1400"/>
              <a:buNone/>
            </a:pPr>
            <a:r>
              <a:rPr b="1" i="0" lang="en-GB" sz="1200" u="none" cap="none" strike="noStrike">
                <a:solidFill>
                  <a:schemeClr val="dk1"/>
                </a:solidFill>
                <a:latin typeface="Calibri"/>
                <a:ea typeface="Calibri"/>
                <a:cs typeface="Calibri"/>
                <a:sym typeface="Calibri"/>
              </a:rPr>
              <a:t>good idea to ensure that the metadata describing the data remains accessible. This way, longer-term reusers of your work will know exactly what happened to the data and</a:t>
            </a:r>
            <a:endParaRPr/>
          </a:p>
          <a:p>
            <a:pPr indent="-228600" lvl="0" marL="457200" marR="0" rtl="0" algn="l">
              <a:lnSpc>
                <a:spcPct val="100000"/>
              </a:lnSpc>
              <a:spcBef>
                <a:spcPts val="0"/>
              </a:spcBef>
              <a:spcAft>
                <a:spcPts val="0"/>
              </a:spcAft>
              <a:buSzPts val="1400"/>
              <a:buNone/>
            </a:pPr>
            <a:r>
              <a:rPr b="1" i="0" lang="en-GB" sz="1200" u="none" cap="none" strike="noStrike">
                <a:solidFill>
                  <a:schemeClr val="dk1"/>
                </a:solidFill>
                <a:latin typeface="Calibri"/>
                <a:ea typeface="Calibri"/>
                <a:cs typeface="Calibri"/>
                <a:sym typeface="Calibri"/>
              </a:rPr>
              <a:t>will not simply come to a dead-end where the status of the data is unknown. </a:t>
            </a:r>
            <a:endParaRPr b="1"/>
          </a:p>
          <a:p>
            <a:pPr indent="-228600" lvl="0" marL="457200" marR="0" rtl="0" algn="l">
              <a:lnSpc>
                <a:spcPct val="100000"/>
              </a:lnSpc>
              <a:spcBef>
                <a:spcPts val="0"/>
              </a:spcBef>
              <a:spcAft>
                <a:spcPts val="0"/>
              </a:spcAft>
              <a:buSzPts val="1400"/>
              <a:buNone/>
            </a:pPr>
            <a:r>
              <a:t/>
            </a:r>
            <a:endParaRPr b="1"/>
          </a:p>
          <a:p>
            <a:pPr indent="-228600" lvl="0" marL="457200" marR="0" rtl="0" algn="l">
              <a:lnSpc>
                <a:spcPct val="100000"/>
              </a:lnSpc>
              <a:spcBef>
                <a:spcPts val="0"/>
              </a:spcBef>
              <a:spcAft>
                <a:spcPts val="0"/>
              </a:spcAft>
              <a:buSzPts val="1400"/>
              <a:buNone/>
            </a:pPr>
            <a:r>
              <a:t/>
            </a:r>
            <a:endParaRPr/>
          </a:p>
        </p:txBody>
      </p:sp>
      <p:sp>
        <p:nvSpPr>
          <p:cNvPr id="196" name="Google Shape;19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4: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34:notes"/>
          <p:cNvSpPr/>
          <p:nvPr>
            <p:ph idx="2" type="sldImg"/>
          </p:nvPr>
        </p:nvSpPr>
        <p:spPr>
          <a:xfrm>
            <a:off x="373063" y="1233488"/>
            <a:ext cx="5922962"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5:notes"/>
          <p:cNvSpPr/>
          <p:nvPr>
            <p:ph idx="2" type="sldImg"/>
          </p:nvPr>
        </p:nvSpPr>
        <p:spPr>
          <a:xfrm>
            <a:off x="373063" y="1233488"/>
            <a:ext cx="5922962" cy="33321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35: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dk1"/>
                </a:solidFill>
                <a:latin typeface="Arial"/>
                <a:ea typeface="Arial"/>
                <a:cs typeface="Arial"/>
                <a:sym typeface="Arial"/>
              </a:rPr>
              <a:t>Help prevent data loss</a:t>
            </a:r>
            <a:endParaRPr/>
          </a:p>
          <a:p>
            <a:pPr indent="0" lvl="0" marL="0" marR="0" rtl="0" algn="l">
              <a:lnSpc>
                <a:spcPct val="100000"/>
              </a:lnSpc>
              <a:spcBef>
                <a:spcPts val="0"/>
              </a:spcBef>
              <a:spcAft>
                <a:spcPts val="0"/>
              </a:spcAft>
              <a:buClr>
                <a:srgbClr val="000000"/>
              </a:buClr>
              <a:buSzPts val="28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dk1"/>
                </a:solidFill>
                <a:latin typeface="Arial"/>
                <a:ea typeface="Arial"/>
                <a:cs typeface="Arial"/>
                <a:sym typeface="Arial"/>
              </a:rPr>
              <a:t>More citations</a:t>
            </a:r>
            <a:endParaRPr/>
          </a:p>
          <a:p>
            <a:pPr indent="0" lvl="0" marL="0" marR="0" rtl="0" algn="l">
              <a:lnSpc>
                <a:spcPct val="100000"/>
              </a:lnSpc>
              <a:spcBef>
                <a:spcPts val="0"/>
              </a:spcBef>
              <a:spcAft>
                <a:spcPts val="0"/>
              </a:spcAft>
              <a:buClr>
                <a:srgbClr val="000000"/>
              </a:buClr>
              <a:buSzPts val="28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dk1"/>
                </a:solidFill>
                <a:latin typeface="Arial"/>
                <a:ea typeface="Arial"/>
                <a:cs typeface="Arial"/>
                <a:sym typeface="Arial"/>
              </a:rPr>
              <a:t>More visible research outputs and increased impact - even for negative results</a:t>
            </a:r>
            <a:endParaRPr/>
          </a:p>
          <a:p>
            <a:pPr indent="0" lvl="0" marL="0" marR="0" rtl="0" algn="l">
              <a:lnSpc>
                <a:spcPct val="100000"/>
              </a:lnSpc>
              <a:spcBef>
                <a:spcPts val="0"/>
              </a:spcBef>
              <a:spcAft>
                <a:spcPts val="0"/>
              </a:spcAft>
              <a:buClr>
                <a:srgbClr val="000000"/>
              </a:buClr>
              <a:buSzPts val="28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dk1"/>
                </a:solidFill>
                <a:latin typeface="Arial"/>
                <a:ea typeface="Arial"/>
                <a:cs typeface="Arial"/>
                <a:sym typeface="Arial"/>
              </a:rPr>
              <a:t>Easier outputs reporting </a:t>
            </a:r>
            <a:endParaRPr/>
          </a:p>
          <a:p>
            <a:pPr indent="0" lvl="0" marL="0" marR="0" rtl="0" algn="l">
              <a:lnSpc>
                <a:spcPct val="100000"/>
              </a:lnSpc>
              <a:spcBef>
                <a:spcPts val="0"/>
              </a:spcBef>
              <a:spcAft>
                <a:spcPts val="0"/>
              </a:spcAft>
              <a:buClr>
                <a:srgbClr val="000000"/>
              </a:buClr>
              <a:buSzPts val="28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dk1"/>
                </a:solidFill>
                <a:latin typeface="Arial"/>
                <a:ea typeface="Arial"/>
                <a:cs typeface="Arial"/>
                <a:sym typeface="Arial"/>
              </a:rPr>
              <a:t>Supports research integrity and enables validation of results </a:t>
            </a:r>
            <a:endParaRPr b="0" i="0" sz="1200" u="none" cap="none" strike="noStrike">
              <a:solidFill>
                <a:schemeClr val="dk1"/>
              </a:solidFill>
              <a:latin typeface="Arial"/>
              <a:ea typeface="Arial"/>
              <a:cs typeface="Arial"/>
              <a:sym typeface="Arial"/>
            </a:endParaRPr>
          </a:p>
          <a:p>
            <a:pPr indent="-228600" lvl="0" marL="457200" rtl="0" algn="l">
              <a:lnSpc>
                <a:spcPct val="90000"/>
              </a:lnSpc>
              <a:spcBef>
                <a:spcPts val="0"/>
              </a:spcBef>
              <a:spcAft>
                <a:spcPts val="0"/>
              </a:spcAft>
              <a:buSzPts val="1400"/>
              <a:buNone/>
            </a:pPr>
            <a:r>
              <a:t/>
            </a:r>
            <a:endParaRPr/>
          </a:p>
        </p:txBody>
      </p:sp>
      <p:sp>
        <p:nvSpPr>
          <p:cNvPr id="212" name="Google Shape;212;p35: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200"/>
              <a:buNone/>
            </a:pPr>
            <a:fld id="{00000000-1234-1234-1234-123412341234}" type="slidenum">
              <a:rPr b="0" i="0" lang="en-GB" sz="1200" u="none" cap="none" strike="noStrike">
                <a:solidFill>
                  <a:srgbClr val="000000"/>
                </a:solidFill>
                <a:latin typeface="Verdana"/>
                <a:ea typeface="Verdana"/>
                <a:cs typeface="Verdana"/>
                <a:sym typeface="Verdana"/>
              </a:rPr>
              <a:t>‹#›</a:t>
            </a:fld>
            <a:endParaRPr b="0" i="0" sz="12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373063" y="1233488"/>
            <a:ext cx="5922962"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66909" y="4751219"/>
            <a:ext cx="5335200" cy="38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4:notes"/>
          <p:cNvSpPr txBox="1"/>
          <p:nvPr>
            <p:ph idx="12" type="sldNum"/>
          </p:nvPr>
        </p:nvSpPr>
        <p:spPr>
          <a:xfrm>
            <a:off x="3777607" y="9377317"/>
            <a:ext cx="2889900" cy="495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85" name="Google Shape;8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
        <p:nvSpPr>
          <p:cNvPr id="86" name="Google Shape;86;p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01" name="Google Shape;1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10" name="Google Shape;11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19" name="Google Shape;119;p13:notes"/>
          <p:cNvSpPr txBox="1"/>
          <p:nvPr/>
        </p:nvSpPr>
        <p:spPr>
          <a:xfrm>
            <a:off x="3673407" y="10125350"/>
            <a:ext cx="2810525" cy="532392"/>
          </a:xfrm>
          <a:prstGeom prst="rect">
            <a:avLst/>
          </a:prstGeom>
          <a:noFill/>
          <a:ln>
            <a:noFill/>
          </a:ln>
        </p:spPr>
        <p:txBody>
          <a:bodyPr anchorCtr="0" anchor="b" bIns="45700" lIns="91400" spcFirstLastPara="1" rIns="9140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a:solidFill>
                  <a:schemeClr val="dk1"/>
                </a:solidFill>
                <a:latin typeface="Arial"/>
                <a:ea typeface="Arial"/>
                <a:cs typeface="Arial"/>
                <a:sym typeface="Arial"/>
              </a:rPr>
              <a:t>The best way to make your data FAIR is to make use of a data repository that is FAIR-aligned and complies with international data repository standards such as </a:t>
            </a:r>
            <a:r>
              <a:rPr b="0" i="0" lang="en-GB" sz="1200" u="sng">
                <a:solidFill>
                  <a:schemeClr val="dk1"/>
                </a:solidFill>
                <a:latin typeface="Arial"/>
                <a:ea typeface="Arial"/>
                <a:cs typeface="Arial"/>
                <a:sym typeface="Arial"/>
                <a:hlinkClick r:id="rId2">
                  <a:extLst>
                    <a:ext uri="{A12FA001-AC4F-418D-AE19-62706E023703}">
                      <ahyp:hlinkClr val="tx"/>
                    </a:ext>
                  </a:extLst>
                </a:hlinkClick>
              </a:rPr>
              <a:t>CoreTrustSeal</a:t>
            </a:r>
            <a:r>
              <a:rPr b="0" i="0" lang="en-GB" sz="1200">
                <a:solidFill>
                  <a:schemeClr val="dk1"/>
                </a:solidFill>
                <a:latin typeface="Arial"/>
                <a:ea typeface="Arial"/>
                <a:cs typeface="Arial"/>
                <a:sym typeface="Arial"/>
              </a:rPr>
              <a:t>. If you do this, much of the work in making your data FAIR is handled by the repository service.   </a:t>
            </a:r>
            <a:endParaRPr/>
          </a:p>
          <a:p>
            <a:pPr indent="-228600" lvl="0" marL="457200" marR="0" rtl="0" algn="l">
              <a:lnSpc>
                <a:spcPct val="100000"/>
              </a:lnSpc>
              <a:spcBef>
                <a:spcPts val="0"/>
              </a:spcBef>
              <a:spcAft>
                <a:spcPts val="0"/>
              </a:spcAft>
              <a:buSzPts val="1400"/>
              <a:buNone/>
            </a:pPr>
            <a:r>
              <a:t/>
            </a:r>
            <a:endParaRPr b="0" i="0"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0" i="0" lang="en-GB" sz="1200">
                <a:solidFill>
                  <a:schemeClr val="dk1"/>
                </a:solidFill>
                <a:latin typeface="Arial"/>
                <a:ea typeface="Arial"/>
                <a:cs typeface="Arial"/>
                <a:sym typeface="Arial"/>
              </a:rPr>
              <a:t>The best option is to make use of a  “domain” repository (i.e., a repository that hosts data from a specific discipline or subdiscipline) will usually host specific types of data and have expertise in curating and making these data interoperable for that discipline. As a result, leading domain repositories help maintain data quality, provide a level of peer review for the data, and help data meet community standards to enable interoperability and reusability of your data.</a:t>
            </a:r>
            <a:br>
              <a:rPr b="0" i="0" lang="en-GB" sz="1200">
                <a:solidFill>
                  <a:schemeClr val="dk1"/>
                </a:solidFill>
                <a:latin typeface="Arial"/>
                <a:ea typeface="Arial"/>
                <a:cs typeface="Arial"/>
                <a:sym typeface="Arial"/>
              </a:rPr>
            </a:br>
            <a:endParaRPr b="0" i="0"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p:txBody>
      </p:sp>
      <p:sp>
        <p:nvSpPr>
          <p:cNvPr id="137" name="Google Shape;13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8"/>
          <p:cNvSpPr txBox="1"/>
          <p:nvPr>
            <p:ph type="ctrTitle"/>
          </p:nvPr>
        </p:nvSpPr>
        <p:spPr>
          <a:xfrm>
            <a:off x="173620" y="2661530"/>
            <a:ext cx="11903366" cy="197407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4470A7"/>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8"/>
          <p:cNvSpPr txBox="1"/>
          <p:nvPr>
            <p:ph idx="1" type="subTitle"/>
          </p:nvPr>
        </p:nvSpPr>
        <p:spPr>
          <a:xfrm>
            <a:off x="173620" y="5069711"/>
            <a:ext cx="11903366" cy="1312034"/>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000"/>
              <a:buFont typeface="Calibri"/>
              <a:buNone/>
              <a:defRPr sz="2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 title">
    <p:spTree>
      <p:nvGrpSpPr>
        <p:cNvPr id="18" name="Shape 18"/>
        <p:cNvGrpSpPr/>
        <p:nvPr/>
      </p:nvGrpSpPr>
      <p:grpSpPr>
        <a:xfrm>
          <a:off x="0" y="0"/>
          <a:ext cx="0" cy="0"/>
          <a:chOff x="0" y="0"/>
          <a:chExt cx="0" cy="0"/>
        </a:xfrm>
      </p:grpSpPr>
      <p:sp>
        <p:nvSpPr>
          <p:cNvPr id="19" name="Google Shape;19;p49"/>
          <p:cNvSpPr txBox="1"/>
          <p:nvPr>
            <p:ph type="title"/>
          </p:nvPr>
        </p:nvSpPr>
        <p:spPr>
          <a:xfrm>
            <a:off x="831851" y="675699"/>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9"/>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9"/>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9"/>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49"/>
          <p:cNvSpPr txBox="1"/>
          <p:nvPr>
            <p:ph idx="1" type="body"/>
          </p:nvPr>
        </p:nvSpPr>
        <p:spPr>
          <a:xfrm>
            <a:off x="838200" y="3640508"/>
            <a:ext cx="10515600" cy="253645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1pPr>
            <a:lvl2pPr lvl="1"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2pPr>
            <a:lvl3pPr lvl="2"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3pPr>
            <a:lvl4pPr lvl="3"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4pPr>
            <a:lvl5pPr lvl="4"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1pPr>
            <a:lvl2pPr lvl="1"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2pPr>
            <a:lvl3pPr lvl="2"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3pPr>
            <a:lvl4pPr lvl="3"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4pPr>
            <a:lvl5pPr lvl="4" algn="l">
              <a:lnSpc>
                <a:spcPct val="100000"/>
              </a:lnSpc>
              <a:spcBef>
                <a:spcPts val="0"/>
              </a:spcBef>
              <a:spcAft>
                <a:spcPts val="0"/>
              </a:spcAft>
              <a:buSzPts val="1400"/>
              <a:buFont typeface="Calibri"/>
              <a:buNone/>
              <a:defRPr b="0" sz="1800">
                <a:solidFill>
                  <a:srgbClr val="000000"/>
                </a:solidFill>
                <a:latin typeface="Calibri"/>
                <a:ea typeface="Calibri"/>
                <a:cs typeface="Calibri"/>
                <a:sym typeface="Calibri"/>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28" name="Shape 28"/>
        <p:cNvGrpSpPr/>
        <p:nvPr/>
      </p:nvGrpSpPr>
      <p:grpSpPr>
        <a:xfrm>
          <a:off x="0" y="0"/>
          <a:ext cx="0" cy="0"/>
          <a:chOff x="0" y="0"/>
          <a:chExt cx="0" cy="0"/>
        </a:xfrm>
      </p:grpSpPr>
      <p:sp>
        <p:nvSpPr>
          <p:cNvPr id="29" name="Google Shape;29;p51"/>
          <p:cNvSpPr txBox="1"/>
          <p:nvPr>
            <p:ph type="title"/>
          </p:nvPr>
        </p:nvSpPr>
        <p:spPr>
          <a:xfrm>
            <a:off x="830400" y="676800"/>
            <a:ext cx="10515600" cy="608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1"/>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1"/>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1"/>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2"/>
          <p:cNvSpPr txBox="1"/>
          <p:nvPr>
            <p:ph type="title"/>
          </p:nvPr>
        </p:nvSpPr>
        <p:spPr>
          <a:xfrm>
            <a:off x="609600" y="440749"/>
            <a:ext cx="11151029" cy="68399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6" name="Google Shape;36;p52"/>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2"/>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2"/>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 title">
  <p:cSld name="1_Big title">
    <p:spTree>
      <p:nvGrpSpPr>
        <p:cNvPr id="39" name="Shape 39"/>
        <p:cNvGrpSpPr/>
        <p:nvPr/>
      </p:nvGrpSpPr>
      <p:grpSpPr>
        <a:xfrm>
          <a:off x="0" y="0"/>
          <a:ext cx="0" cy="0"/>
          <a:chOff x="0" y="0"/>
          <a:chExt cx="0" cy="0"/>
        </a:xfrm>
      </p:grpSpPr>
      <p:sp>
        <p:nvSpPr>
          <p:cNvPr id="40" name="Google Shape;40;p53"/>
          <p:cNvSpPr txBox="1"/>
          <p:nvPr>
            <p:ph type="title"/>
          </p:nvPr>
        </p:nvSpPr>
        <p:spPr>
          <a:xfrm>
            <a:off x="831851" y="675700"/>
            <a:ext cx="10515600" cy="6088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3"/>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3"/>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3"/>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44" name="Google Shape;44;p53"/>
          <p:cNvSpPr txBox="1"/>
          <p:nvPr>
            <p:ph idx="1" type="body"/>
          </p:nvPr>
        </p:nvSpPr>
        <p:spPr>
          <a:xfrm>
            <a:off x="838200" y="1393372"/>
            <a:ext cx="10515600" cy="478359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nt with caption">
  <p:cSld name="Contnt with caption">
    <p:spTree>
      <p:nvGrpSpPr>
        <p:cNvPr id="45" name="Shape 45"/>
        <p:cNvGrpSpPr/>
        <p:nvPr/>
      </p:nvGrpSpPr>
      <p:grpSpPr>
        <a:xfrm>
          <a:off x="0" y="0"/>
          <a:ext cx="0" cy="0"/>
          <a:chOff x="0" y="0"/>
          <a:chExt cx="0" cy="0"/>
        </a:xfrm>
      </p:grpSpPr>
      <p:sp>
        <p:nvSpPr>
          <p:cNvPr id="46" name="Google Shape;4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6"/>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6"/>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6"/>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50" name="Google Shape;50;p56"/>
          <p:cNvSpPr txBox="1"/>
          <p:nvPr>
            <p:ph idx="1" type="body"/>
          </p:nvPr>
        </p:nvSpPr>
        <p:spPr>
          <a:xfrm>
            <a:off x="5150264" y="457201"/>
            <a:ext cx="6722693" cy="571976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6"/>
          <p:cNvSpPr txBox="1"/>
          <p:nvPr>
            <p:ph idx="2" type="body"/>
          </p:nvPr>
        </p:nvSpPr>
        <p:spPr>
          <a:xfrm>
            <a:off x="839788" y="2226180"/>
            <a:ext cx="3932237" cy="3950784"/>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Clr>
                <a:schemeClr val="dk1"/>
              </a:buClr>
              <a:buSzPts val="1400"/>
              <a:buFont typeface="Calibri"/>
              <a:buChar char="•"/>
              <a:defRPr sz="1400"/>
            </a:lvl1pPr>
            <a:lvl2pPr indent="-317500" lvl="1" marL="914400" algn="l">
              <a:lnSpc>
                <a:spcPct val="90000"/>
              </a:lnSpc>
              <a:spcBef>
                <a:spcPts val="500"/>
              </a:spcBef>
              <a:spcAft>
                <a:spcPts val="0"/>
              </a:spcAft>
              <a:buClr>
                <a:schemeClr val="dk1"/>
              </a:buClr>
              <a:buSzPts val="1400"/>
              <a:buFont typeface="Calibri"/>
              <a:buChar char="•"/>
              <a:defRPr sz="1400"/>
            </a:lvl2pPr>
            <a:lvl3pPr indent="-317500" lvl="2" marL="1371600" algn="l">
              <a:lnSpc>
                <a:spcPct val="90000"/>
              </a:lnSpc>
              <a:spcBef>
                <a:spcPts val="500"/>
              </a:spcBef>
              <a:spcAft>
                <a:spcPts val="0"/>
              </a:spcAft>
              <a:buClr>
                <a:schemeClr val="dk1"/>
              </a:buClr>
              <a:buSzPts val="1400"/>
              <a:buFont typeface="Calibri"/>
              <a:buChar char="•"/>
              <a:defRPr sz="1400"/>
            </a:lvl3pPr>
            <a:lvl4pPr indent="-317500" lvl="3" marL="1828800" algn="l">
              <a:lnSpc>
                <a:spcPct val="90000"/>
              </a:lnSpc>
              <a:spcBef>
                <a:spcPts val="500"/>
              </a:spcBef>
              <a:spcAft>
                <a:spcPts val="0"/>
              </a:spcAft>
              <a:buClr>
                <a:schemeClr val="dk1"/>
              </a:buClr>
              <a:buSzPts val="1400"/>
              <a:buFont typeface="Calibri"/>
              <a:buChar char="•"/>
              <a:defRPr sz="1400"/>
            </a:lvl4pPr>
            <a:lvl5pPr indent="-317500" lvl="4" marL="2286000" algn="l">
              <a:lnSpc>
                <a:spcPct val="90000"/>
              </a:lnSpc>
              <a:spcBef>
                <a:spcPts val="500"/>
              </a:spcBef>
              <a:spcAft>
                <a:spcPts val="0"/>
              </a:spcAft>
              <a:buClr>
                <a:schemeClr val="dk1"/>
              </a:buClr>
              <a:buSzPts val="1400"/>
              <a:buFont typeface="Calibri"/>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52" name="Shape 52"/>
        <p:cNvGrpSpPr/>
        <p:nvPr/>
      </p:nvGrpSpPr>
      <p:grpSpPr>
        <a:xfrm>
          <a:off x="0" y="0"/>
          <a:ext cx="0" cy="0"/>
          <a:chOff x="0" y="0"/>
          <a:chExt cx="0" cy="0"/>
        </a:xfrm>
      </p:grpSpPr>
      <p:sp>
        <p:nvSpPr>
          <p:cNvPr id="53" name="Google Shape;53;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7"/>
          <p:cNvSpPr/>
          <p:nvPr>
            <p:ph idx="2" type="pic"/>
          </p:nvPr>
        </p:nvSpPr>
        <p:spPr>
          <a:xfrm>
            <a:off x="5183188" y="987427"/>
            <a:ext cx="6172200" cy="4873625"/>
          </a:xfrm>
          <a:prstGeom prst="rect">
            <a:avLst/>
          </a:prstGeom>
          <a:noFill/>
          <a:ln>
            <a:noFill/>
          </a:ln>
        </p:spPr>
      </p:sp>
      <p:sp>
        <p:nvSpPr>
          <p:cNvPr id="55" name="Google Shape;55;p57"/>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7"/>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7"/>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58" name="Google Shape;58;p57"/>
          <p:cNvSpPr txBox="1"/>
          <p:nvPr>
            <p:ph idx="1" type="body"/>
          </p:nvPr>
        </p:nvSpPr>
        <p:spPr>
          <a:xfrm>
            <a:off x="839788" y="2226180"/>
            <a:ext cx="3932237" cy="3950784"/>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Clr>
                <a:schemeClr val="dk1"/>
              </a:buClr>
              <a:buSzPts val="1400"/>
              <a:buFont typeface="Calibri"/>
              <a:buChar char="•"/>
              <a:defRPr sz="1400"/>
            </a:lvl1pPr>
            <a:lvl2pPr indent="-317500" lvl="1" marL="914400" algn="l">
              <a:lnSpc>
                <a:spcPct val="90000"/>
              </a:lnSpc>
              <a:spcBef>
                <a:spcPts val="500"/>
              </a:spcBef>
              <a:spcAft>
                <a:spcPts val="0"/>
              </a:spcAft>
              <a:buClr>
                <a:schemeClr val="dk1"/>
              </a:buClr>
              <a:buSzPts val="1400"/>
              <a:buFont typeface="Calibri"/>
              <a:buChar char="•"/>
              <a:defRPr sz="1400"/>
            </a:lvl2pPr>
            <a:lvl3pPr indent="-317500" lvl="2" marL="1371600" algn="l">
              <a:lnSpc>
                <a:spcPct val="90000"/>
              </a:lnSpc>
              <a:spcBef>
                <a:spcPts val="500"/>
              </a:spcBef>
              <a:spcAft>
                <a:spcPts val="0"/>
              </a:spcAft>
              <a:buClr>
                <a:schemeClr val="dk1"/>
              </a:buClr>
              <a:buSzPts val="1400"/>
              <a:buFont typeface="Calibri"/>
              <a:buChar char="•"/>
              <a:defRPr sz="1400"/>
            </a:lvl3pPr>
            <a:lvl4pPr indent="-317500" lvl="3" marL="1828800" algn="l">
              <a:lnSpc>
                <a:spcPct val="90000"/>
              </a:lnSpc>
              <a:spcBef>
                <a:spcPts val="500"/>
              </a:spcBef>
              <a:spcAft>
                <a:spcPts val="0"/>
              </a:spcAft>
              <a:buClr>
                <a:schemeClr val="dk1"/>
              </a:buClr>
              <a:buSzPts val="1400"/>
              <a:buFont typeface="Calibri"/>
              <a:buChar char="•"/>
              <a:defRPr sz="1400"/>
            </a:lvl4pPr>
            <a:lvl5pPr indent="-317500" lvl="4" marL="2286000" algn="l">
              <a:lnSpc>
                <a:spcPct val="90000"/>
              </a:lnSpc>
              <a:spcBef>
                <a:spcPts val="500"/>
              </a:spcBef>
              <a:spcAft>
                <a:spcPts val="0"/>
              </a:spcAft>
              <a:buClr>
                <a:schemeClr val="dk1"/>
              </a:buClr>
              <a:buSzPts val="1400"/>
              <a:buFont typeface="Calibri"/>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4470A7"/>
              </a:buClr>
              <a:buSzPts val="3600"/>
              <a:buFont typeface="Calibri"/>
              <a:buNone/>
              <a:defRPr b="0" i="0" sz="3600" u="none" cap="none" strike="noStrike">
                <a:solidFill>
                  <a:srgbClr val="4470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Calibri"/>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go-fair.org/fair-principles/i1-metadata-use-formal-accessible-shared-broadly-applicable-language-knowledge-representation/" TargetMode="External"/><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hyperlink" Target="https://drive.google.com/drive/folders/1_MXFhrzKVuKjoytVf7wh5Pndp-BAWAA1" TargetMode="External"/><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accelerate.theodi.or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www.slideshare.net/sjDCC/what-it-means-to-be-fai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slideshare.net/sjDCC/what-it-means-to-be-fai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ec.europa.eu/info/sites/info/files/research_and_innovation/strategy_on_research_and_innovation/presentations/horizon_europe_en_investing_to_shape_our_futur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173620" y="2327305"/>
            <a:ext cx="11903400" cy="1974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600"/>
              <a:buNone/>
            </a:pPr>
            <a:r>
              <a:rPr lang="en-GB"/>
              <a:t>Introduction to RDM, FAIR and Open Science</a:t>
            </a:r>
            <a:endParaRPr/>
          </a:p>
          <a:p>
            <a:pPr indent="0" lvl="0" marL="0" rtl="0" algn="ctr">
              <a:lnSpc>
                <a:spcPct val="90000"/>
              </a:lnSpc>
              <a:spcBef>
                <a:spcPts val="0"/>
              </a:spcBef>
              <a:spcAft>
                <a:spcPts val="0"/>
              </a:spcAft>
              <a:buSzPts val="3600"/>
              <a:buNone/>
            </a:pPr>
            <a:r>
              <a:t/>
            </a:r>
            <a:endParaRPr/>
          </a:p>
          <a:p>
            <a:pPr indent="0" lvl="0" marL="0" rtl="0" algn="ctr">
              <a:lnSpc>
                <a:spcPct val="90000"/>
              </a:lnSpc>
              <a:spcBef>
                <a:spcPts val="0"/>
              </a:spcBef>
              <a:spcAft>
                <a:spcPts val="0"/>
              </a:spcAft>
              <a:buSzPts val="3600"/>
              <a:buNone/>
            </a:pPr>
            <a:r>
              <a:t/>
            </a:r>
            <a:endParaRPr/>
          </a:p>
        </p:txBody>
      </p:sp>
      <p:sp>
        <p:nvSpPr>
          <p:cNvPr id="64" name="Google Shape;64;p1"/>
          <p:cNvSpPr txBox="1"/>
          <p:nvPr>
            <p:ph idx="1" type="subTitle"/>
          </p:nvPr>
        </p:nvSpPr>
        <p:spPr>
          <a:xfrm>
            <a:off x="173620" y="5069711"/>
            <a:ext cx="11903400" cy="1311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GB"/>
              <a:t>F</a:t>
            </a:r>
            <a:r>
              <a:rPr b="1" lang="en-GB"/>
              <a:t>AIRsFAIR, EOSC-Synergy Data Steward Training </a:t>
            </a:r>
            <a:endParaRPr b="1"/>
          </a:p>
          <a:p>
            <a:pPr indent="0" lvl="0" marL="0" rtl="0" algn="ctr">
              <a:lnSpc>
                <a:spcPct val="90000"/>
              </a:lnSpc>
              <a:spcBef>
                <a:spcPts val="0"/>
              </a:spcBef>
              <a:spcAft>
                <a:spcPts val="0"/>
              </a:spcAft>
              <a:buSzPts val="2000"/>
              <a:buNone/>
            </a:pPr>
            <a:r>
              <a:t/>
            </a:r>
            <a:endParaRPr b="1"/>
          </a:p>
          <a:p>
            <a:pPr indent="0" lvl="0" marL="0" rtl="0" algn="ctr">
              <a:lnSpc>
                <a:spcPct val="90000"/>
              </a:lnSpc>
              <a:spcBef>
                <a:spcPts val="0"/>
              </a:spcBef>
              <a:spcAft>
                <a:spcPts val="0"/>
              </a:spcAft>
              <a:buSzPts val="2000"/>
              <a:buNone/>
            </a:pPr>
            <a:r>
              <a:rPr b="1" lang="en-GB"/>
              <a:t>Joy Davidson, Digital Curation Centre and FAIRsFAIR project</a:t>
            </a:r>
            <a:endParaRPr b="1"/>
          </a:p>
          <a:p>
            <a:pPr indent="0" lvl="0" marL="0" rtl="0" algn="ctr">
              <a:lnSpc>
                <a:spcPct val="90000"/>
              </a:lnSpc>
              <a:spcBef>
                <a:spcPts val="0"/>
              </a:spcBef>
              <a:spcAft>
                <a:spcPts val="0"/>
              </a:spcAft>
              <a:buClr>
                <a:schemeClr val="lt1"/>
              </a:buClr>
              <a:buSzPts val="2000"/>
              <a:buFont typeface="Calibri"/>
              <a:buNone/>
            </a:pPr>
            <a:r>
              <a:t/>
            </a:r>
            <a:endParaRPr b="1"/>
          </a:p>
        </p:txBody>
      </p:sp>
      <p:pic>
        <p:nvPicPr>
          <p:cNvPr descr="http://mirrors.creativecommons.org/presskit/buttons/88x31/png/by.png" id="65" name="Google Shape;65;p1"/>
          <p:cNvPicPr preferRelativeResize="0"/>
          <p:nvPr/>
        </p:nvPicPr>
        <p:blipFill rotWithShape="1">
          <a:blip r:embed="rId3">
            <a:alphaModFix/>
          </a:blip>
          <a:srcRect b="0" l="0" r="0" t="0"/>
          <a:stretch/>
        </p:blipFill>
        <p:spPr>
          <a:xfrm>
            <a:off x="9656933" y="4169972"/>
            <a:ext cx="1403302" cy="455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ph type="title"/>
          </p:nvPr>
        </p:nvSpPr>
        <p:spPr>
          <a:xfrm>
            <a:off x="831851" y="675700"/>
            <a:ext cx="10515600" cy="6088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GB">
                <a:solidFill>
                  <a:schemeClr val="hlink"/>
                </a:solidFill>
              </a:rPr>
              <a:t>Finding Repositories </a:t>
            </a:r>
            <a:endParaRPr/>
          </a:p>
        </p:txBody>
      </p:sp>
      <p:sp>
        <p:nvSpPr>
          <p:cNvPr id="150" name="Google Shape;150;p17"/>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GB"/>
              <a:t>15/11/2020</a:t>
            </a:r>
            <a:endParaRPr/>
          </a:p>
        </p:txBody>
      </p:sp>
      <p:sp>
        <p:nvSpPr>
          <p:cNvPr id="151" name="Google Shape;151;p17"/>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a:t>FAIRsFAIR data stewardship strand in CODATA-RDA school, August 12-16 2019 - Grootveld</a:t>
            </a:r>
            <a:endParaRPr/>
          </a:p>
        </p:txBody>
      </p:sp>
      <p:sp>
        <p:nvSpPr>
          <p:cNvPr id="152" name="Google Shape;152;p17"/>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sp>
        <p:nvSpPr>
          <p:cNvPr id="153" name="Google Shape;153;p17"/>
          <p:cNvSpPr txBox="1"/>
          <p:nvPr>
            <p:ph idx="1" type="body"/>
          </p:nvPr>
        </p:nvSpPr>
        <p:spPr>
          <a:xfrm>
            <a:off x="838200" y="1393372"/>
            <a:ext cx="10515600" cy="4783591"/>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GB"/>
              <a:t> Global registry of research data repositories</a:t>
            </a:r>
            <a:endParaRPr/>
          </a:p>
          <a:p>
            <a:pPr indent="-406400" lvl="0" marL="457200" rtl="0" algn="l">
              <a:lnSpc>
                <a:spcPct val="90000"/>
              </a:lnSpc>
              <a:spcBef>
                <a:spcPts val="1000"/>
              </a:spcBef>
              <a:spcAft>
                <a:spcPts val="0"/>
              </a:spcAft>
              <a:buSzPts val="2800"/>
              <a:buChar char="•"/>
            </a:pPr>
            <a:r>
              <a:rPr lang="en-GB"/>
              <a:t> Funded by the German Research Foundation (DFG)</a:t>
            </a:r>
            <a:endParaRPr/>
          </a:p>
          <a:p>
            <a:pPr indent="-406400" lvl="0" marL="457200" rtl="0" algn="l">
              <a:lnSpc>
                <a:spcPct val="90000"/>
              </a:lnSpc>
              <a:spcBef>
                <a:spcPts val="1000"/>
              </a:spcBef>
              <a:spcAft>
                <a:spcPts val="0"/>
              </a:spcAft>
              <a:buSzPts val="2800"/>
              <a:buChar char="•"/>
            </a:pPr>
            <a:r>
              <a:rPr lang="en-GB"/>
              <a:t> Filtered search and browse options</a:t>
            </a:r>
            <a:endParaRPr/>
          </a:p>
        </p:txBody>
      </p:sp>
      <p:pic>
        <p:nvPicPr>
          <p:cNvPr id="154" name="Google Shape;154;p17"/>
          <p:cNvPicPr preferRelativeResize="0"/>
          <p:nvPr/>
        </p:nvPicPr>
        <p:blipFill rotWithShape="1">
          <a:blip r:embed="rId3">
            <a:alphaModFix/>
          </a:blip>
          <a:srcRect b="0" l="0" r="0" t="0"/>
          <a:stretch/>
        </p:blipFill>
        <p:spPr>
          <a:xfrm>
            <a:off x="14171191" y="7844359"/>
            <a:ext cx="5112568" cy="1299641"/>
          </a:xfrm>
          <a:prstGeom prst="rect">
            <a:avLst/>
          </a:prstGeom>
          <a:noFill/>
          <a:ln>
            <a:noFill/>
          </a:ln>
        </p:spPr>
      </p:pic>
      <p:pic>
        <p:nvPicPr>
          <p:cNvPr descr="res3data categories" id="155" name="Google Shape;155;p17"/>
          <p:cNvPicPr preferRelativeResize="0"/>
          <p:nvPr/>
        </p:nvPicPr>
        <p:blipFill rotWithShape="1">
          <a:blip r:embed="rId4">
            <a:alphaModFix/>
          </a:blip>
          <a:srcRect b="0" l="0" r="15415" t="0"/>
          <a:stretch/>
        </p:blipFill>
        <p:spPr>
          <a:xfrm>
            <a:off x="7649360" y="3429001"/>
            <a:ext cx="2497670" cy="2236775"/>
          </a:xfrm>
          <a:prstGeom prst="rect">
            <a:avLst/>
          </a:prstGeom>
          <a:noFill/>
          <a:ln>
            <a:noFill/>
          </a:ln>
        </p:spPr>
      </p:pic>
      <p:pic>
        <p:nvPicPr>
          <p:cNvPr id="156" name="Google Shape;156;p17"/>
          <p:cNvPicPr preferRelativeResize="0"/>
          <p:nvPr/>
        </p:nvPicPr>
        <p:blipFill rotWithShape="1">
          <a:blip r:embed="rId5">
            <a:alphaModFix/>
          </a:blip>
          <a:srcRect b="0" l="0" r="0" t="0"/>
          <a:stretch/>
        </p:blipFill>
        <p:spPr>
          <a:xfrm>
            <a:off x="2147889" y="3205025"/>
            <a:ext cx="3148385" cy="8884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211157" y="782747"/>
            <a:ext cx="11151029" cy="683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GB">
                <a:solidFill>
                  <a:srgbClr val="2F5496"/>
                </a:solidFill>
              </a:rPr>
              <a:t>Descriptions</a:t>
            </a:r>
            <a:r>
              <a:rPr lang="en-GB"/>
              <a:t> for humans and machines</a:t>
            </a:r>
            <a:endParaRPr/>
          </a:p>
        </p:txBody>
      </p:sp>
      <p:sp>
        <p:nvSpPr>
          <p:cNvPr id="163" name="Google Shape;163;p21"/>
          <p:cNvSpPr txBox="1"/>
          <p:nvPr>
            <p:ph idx="1" type="body"/>
          </p:nvPr>
        </p:nvSpPr>
        <p:spPr>
          <a:xfrm>
            <a:off x="480291" y="2171099"/>
            <a:ext cx="5135419" cy="36004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GB" sz="2700"/>
              <a:t>Metadata </a:t>
            </a:r>
            <a:endParaRPr/>
          </a:p>
          <a:p>
            <a:pPr indent="-381000" lvl="1" marL="914400" rtl="0" algn="l">
              <a:lnSpc>
                <a:spcPct val="90000"/>
              </a:lnSpc>
              <a:spcBef>
                <a:spcPts val="500"/>
              </a:spcBef>
              <a:spcAft>
                <a:spcPts val="0"/>
              </a:spcAft>
              <a:buSzPts val="2400"/>
              <a:buChar char="•"/>
            </a:pPr>
            <a:r>
              <a:rPr lang="en-GB" sz="2314"/>
              <a:t>Standardised</a:t>
            </a:r>
            <a:endParaRPr/>
          </a:p>
          <a:p>
            <a:pPr indent="-381000" lvl="1" marL="914400" rtl="0" algn="l">
              <a:lnSpc>
                <a:spcPct val="90000"/>
              </a:lnSpc>
              <a:spcBef>
                <a:spcPts val="500"/>
              </a:spcBef>
              <a:spcAft>
                <a:spcPts val="0"/>
              </a:spcAft>
              <a:buSzPts val="2400"/>
              <a:buChar char="•"/>
            </a:pPr>
            <a:r>
              <a:rPr lang="en-GB" sz="2314"/>
              <a:t>Structured</a:t>
            </a:r>
            <a:endParaRPr/>
          </a:p>
          <a:p>
            <a:pPr indent="-381000" lvl="1" marL="914400" rtl="0" algn="l">
              <a:lnSpc>
                <a:spcPct val="90000"/>
              </a:lnSpc>
              <a:spcBef>
                <a:spcPts val="500"/>
              </a:spcBef>
              <a:spcAft>
                <a:spcPts val="0"/>
              </a:spcAft>
              <a:buSzPts val="2400"/>
              <a:buChar char="•"/>
            </a:pPr>
            <a:r>
              <a:rPr b="1" lang="en-GB" sz="2314" u="sng">
                <a:solidFill>
                  <a:srgbClr val="FF0000"/>
                </a:solidFill>
              </a:rPr>
              <a:t>Machine</a:t>
            </a:r>
            <a:r>
              <a:rPr lang="en-GB" sz="2314"/>
              <a:t> and human readable</a:t>
            </a:r>
            <a:endParaRPr/>
          </a:p>
        </p:txBody>
      </p:sp>
      <p:pic>
        <p:nvPicPr>
          <p:cNvPr id="164" name="Google Shape;164;p21"/>
          <p:cNvPicPr preferRelativeResize="0"/>
          <p:nvPr/>
        </p:nvPicPr>
        <p:blipFill rotWithShape="1">
          <a:blip r:embed="rId3">
            <a:alphaModFix/>
          </a:blip>
          <a:srcRect b="0" l="0" r="0" t="0"/>
          <a:stretch/>
        </p:blipFill>
        <p:spPr>
          <a:xfrm>
            <a:off x="5372635" y="1466742"/>
            <a:ext cx="6310804" cy="47047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520485" y="609702"/>
            <a:ext cx="11151029" cy="6839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GB"/>
              <a:t>Metadata and interoperability </a:t>
            </a:r>
            <a:endParaRPr/>
          </a:p>
        </p:txBody>
      </p:sp>
      <p:sp>
        <p:nvSpPr>
          <p:cNvPr id="171" name="Google Shape;171;p24"/>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sp>
        <p:nvSpPr>
          <p:cNvPr id="172" name="Google Shape;172;p24"/>
          <p:cNvSpPr txBox="1"/>
          <p:nvPr/>
        </p:nvSpPr>
        <p:spPr>
          <a:xfrm>
            <a:off x="7568419" y="423266"/>
            <a:ext cx="39813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1F3864"/>
                </a:solidFill>
                <a:latin typeface="Calibri"/>
                <a:ea typeface="Calibri"/>
                <a:cs typeface="Calibri"/>
                <a:sym typeface="Calibri"/>
              </a:rPr>
              <a:t>Make use of controlled vocabularies and ontologies</a:t>
            </a:r>
            <a:endParaRPr b="0" i="0" sz="1400" u="none" cap="none" strike="noStrike">
              <a:solidFill>
                <a:srgbClr val="000000"/>
              </a:solidFill>
              <a:latin typeface="Arial"/>
              <a:ea typeface="Arial"/>
              <a:cs typeface="Arial"/>
              <a:sym typeface="Arial"/>
            </a:endParaRPr>
          </a:p>
        </p:txBody>
      </p:sp>
      <p:sp>
        <p:nvSpPr>
          <p:cNvPr id="173" name="Google Shape;173;p24"/>
          <p:cNvSpPr/>
          <p:nvPr/>
        </p:nvSpPr>
        <p:spPr>
          <a:xfrm>
            <a:off x="7153422" y="5867204"/>
            <a:ext cx="481115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rgbClr val="000000"/>
                </a:solidFill>
                <a:latin typeface="Arial"/>
                <a:ea typeface="Arial"/>
                <a:cs typeface="Arial"/>
                <a:sym typeface="Arial"/>
                <a:hlinkClick r:id="rId3">
                  <a:extLst>
                    <a:ext uri="{A12FA001-AC4F-418D-AE19-62706E023703}">
                      <ahyp:hlinkClr val="tx"/>
                    </a:ext>
                  </a:extLst>
                </a:hlinkClick>
              </a:rPr>
              <a:t>https://www.go-fair.org/fair-principles/i1-metadata-use-formal-accessible-shared-broadly-applicable-language-knowledge-representation/</a:t>
            </a:r>
            <a:r>
              <a:rPr b="0" i="0" lang="en-GB" sz="1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 screenshot of a cell phone&#10;&#10;Description automatically generated" id="174" name="Google Shape;174;p24"/>
          <p:cNvPicPr preferRelativeResize="0"/>
          <p:nvPr/>
        </p:nvPicPr>
        <p:blipFill rotWithShape="1">
          <a:blip r:embed="rId4">
            <a:alphaModFix/>
          </a:blip>
          <a:srcRect b="0" l="0" r="0" t="0"/>
          <a:stretch/>
        </p:blipFill>
        <p:spPr>
          <a:xfrm>
            <a:off x="116349" y="1333018"/>
            <a:ext cx="5528602" cy="3595670"/>
          </a:xfrm>
          <a:prstGeom prst="rect">
            <a:avLst/>
          </a:prstGeom>
          <a:noFill/>
          <a:ln>
            <a:noFill/>
          </a:ln>
        </p:spPr>
      </p:pic>
      <p:pic>
        <p:nvPicPr>
          <p:cNvPr descr="A close up of text on a white background&#10;&#10;Description automatically generated" id="175" name="Google Shape;175;p24"/>
          <p:cNvPicPr preferRelativeResize="0"/>
          <p:nvPr/>
        </p:nvPicPr>
        <p:blipFill rotWithShape="1">
          <a:blip r:embed="rId5">
            <a:alphaModFix/>
          </a:blip>
          <a:srcRect b="0" l="0" r="0" t="0"/>
          <a:stretch/>
        </p:blipFill>
        <p:spPr>
          <a:xfrm>
            <a:off x="5492103" y="1873011"/>
            <a:ext cx="4704031" cy="3075009"/>
          </a:xfrm>
          <a:prstGeom prst="rect">
            <a:avLst/>
          </a:prstGeom>
          <a:noFill/>
          <a:ln>
            <a:noFill/>
          </a:ln>
        </p:spPr>
      </p:pic>
      <p:sp>
        <p:nvSpPr>
          <p:cNvPr id="176" name="Google Shape;176;p24"/>
          <p:cNvSpPr/>
          <p:nvPr/>
        </p:nvSpPr>
        <p:spPr>
          <a:xfrm>
            <a:off x="-126609" y="5527337"/>
            <a:ext cx="6414866"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Slides from ‘An Introduction to Research Data Management, FAIR and Open Data’, S. Venkataraman. </a:t>
            </a:r>
            <a:r>
              <a:rPr b="0" i="0" lang="en-GB" sz="1000" u="sng" cap="none" strike="noStrike">
                <a:solidFill>
                  <a:srgbClr val="000000"/>
                </a:solidFill>
                <a:latin typeface="Arial"/>
                <a:ea typeface="Arial"/>
                <a:cs typeface="Arial"/>
                <a:sym typeface="Arial"/>
                <a:hlinkClick r:id="rId6">
                  <a:extLst>
                    <a:ext uri="{A12FA001-AC4F-418D-AE19-62706E023703}">
                      <ahyp:hlinkClr val="tx"/>
                    </a:ext>
                  </a:extLst>
                </a:hlinkClick>
              </a:rPr>
              <a:t>https://drive.google.com/drive/folders/1_MXFhrzKVuKjoytVf7wh5Pndp-BAWAA1</a:t>
            </a:r>
            <a:endParaRPr b="0" i="0" sz="1000" u="none" cap="none" strike="noStrike">
              <a:solidFill>
                <a:srgbClr val="000000"/>
              </a:solidFill>
              <a:latin typeface="Arial"/>
              <a:ea typeface="Arial"/>
              <a:cs typeface="Arial"/>
              <a:sym typeface="Arial"/>
            </a:endParaRPr>
          </a:p>
        </p:txBody>
      </p:sp>
      <p:pic>
        <p:nvPicPr>
          <p:cNvPr id="177" name="Google Shape;177;p24"/>
          <p:cNvPicPr preferRelativeResize="0"/>
          <p:nvPr/>
        </p:nvPicPr>
        <p:blipFill rotWithShape="1">
          <a:blip r:embed="rId7">
            <a:alphaModFix/>
          </a:blip>
          <a:srcRect b="0" l="0" r="0" t="0"/>
          <a:stretch/>
        </p:blipFill>
        <p:spPr>
          <a:xfrm>
            <a:off x="6742386" y="4362122"/>
            <a:ext cx="5253395" cy="15895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idx="4294967295" type="title"/>
          </p:nvPr>
        </p:nvSpPr>
        <p:spPr>
          <a:xfrm>
            <a:off x="155350" y="1631968"/>
            <a:ext cx="3169800" cy="18723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470A7"/>
              </a:buClr>
              <a:buSzPts val="3600"/>
              <a:buFont typeface="Calibri"/>
              <a:buNone/>
            </a:pPr>
            <a:r>
              <a:rPr b="1" i="0" lang="en-GB" sz="2916" u="none" cap="none" strike="noStrike">
                <a:solidFill>
                  <a:schemeClr val="accent1"/>
                </a:solidFill>
                <a:latin typeface="Calibri"/>
                <a:ea typeface="Calibri"/>
                <a:cs typeface="Calibri"/>
                <a:sym typeface="Calibri"/>
              </a:rPr>
              <a:t>Use identifiers and  </a:t>
            </a:r>
            <a:br>
              <a:rPr b="1" i="0" lang="en-GB" sz="2916" u="none" cap="none" strike="noStrike">
                <a:solidFill>
                  <a:schemeClr val="accent1"/>
                </a:solidFill>
                <a:latin typeface="Calibri"/>
                <a:ea typeface="Calibri"/>
                <a:cs typeface="Calibri"/>
                <a:sym typeface="Calibri"/>
              </a:rPr>
            </a:br>
            <a:r>
              <a:rPr b="1" i="0" lang="en-GB" sz="2916" u="none" cap="none" strike="noStrike">
                <a:solidFill>
                  <a:schemeClr val="accent1"/>
                </a:solidFill>
                <a:latin typeface="Calibri"/>
                <a:ea typeface="Calibri"/>
                <a:cs typeface="Calibri"/>
                <a:sym typeface="Calibri"/>
              </a:rPr>
              <a:t>metadata to </a:t>
            </a:r>
            <a:br>
              <a:rPr b="1" i="0" lang="en-GB" sz="2916" u="none" cap="none" strike="noStrike">
                <a:solidFill>
                  <a:schemeClr val="accent1"/>
                </a:solidFill>
                <a:latin typeface="Calibri"/>
                <a:ea typeface="Calibri"/>
                <a:cs typeface="Calibri"/>
                <a:sym typeface="Calibri"/>
              </a:rPr>
            </a:br>
            <a:r>
              <a:rPr b="1" i="0" lang="en-GB" sz="2916" u="none" cap="none" strike="noStrike">
                <a:solidFill>
                  <a:schemeClr val="accent1"/>
                </a:solidFill>
                <a:latin typeface="Calibri"/>
                <a:ea typeface="Calibri"/>
                <a:cs typeface="Calibri"/>
                <a:sym typeface="Calibri"/>
              </a:rPr>
              <a:t>link to </a:t>
            </a:r>
            <a:br>
              <a:rPr b="1" i="0" lang="en-GB" sz="2916" u="none" cap="none" strike="noStrike">
                <a:solidFill>
                  <a:schemeClr val="accent1"/>
                </a:solidFill>
                <a:latin typeface="Calibri"/>
                <a:ea typeface="Calibri"/>
                <a:cs typeface="Calibri"/>
                <a:sym typeface="Calibri"/>
              </a:rPr>
            </a:br>
            <a:r>
              <a:rPr b="1" i="0" lang="en-GB" sz="2916" u="none" cap="none" strike="noStrike">
                <a:solidFill>
                  <a:schemeClr val="accent1"/>
                </a:solidFill>
                <a:latin typeface="Calibri"/>
                <a:ea typeface="Calibri"/>
                <a:cs typeface="Calibri"/>
                <a:sym typeface="Calibri"/>
              </a:rPr>
              <a:t>related outputs</a:t>
            </a:r>
            <a:endParaRPr sz="3240"/>
          </a:p>
        </p:txBody>
      </p:sp>
      <p:pic>
        <p:nvPicPr>
          <p:cNvPr id="184" name="Google Shape;184;p25"/>
          <p:cNvPicPr preferRelativeResize="0"/>
          <p:nvPr/>
        </p:nvPicPr>
        <p:blipFill rotWithShape="1">
          <a:blip r:embed="rId3">
            <a:alphaModFix/>
          </a:blip>
          <a:srcRect b="0" l="0" r="0" t="0"/>
          <a:stretch/>
        </p:blipFill>
        <p:spPr>
          <a:xfrm>
            <a:off x="3325179" y="667043"/>
            <a:ext cx="8285871" cy="55239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559470" y="707511"/>
            <a:ext cx="11151029" cy="683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GB"/>
              <a:t>FAIR closed data</a:t>
            </a:r>
            <a:endParaRPr/>
          </a:p>
        </p:txBody>
      </p:sp>
      <p:sp>
        <p:nvSpPr>
          <p:cNvPr id="191" name="Google Shape;191;p31"/>
          <p:cNvSpPr txBox="1"/>
          <p:nvPr>
            <p:ph idx="1" type="body"/>
          </p:nvPr>
        </p:nvSpPr>
        <p:spPr>
          <a:xfrm>
            <a:off x="481501" y="1391007"/>
            <a:ext cx="10972800" cy="4417484"/>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Arial"/>
              <a:buChar char="•"/>
            </a:pPr>
            <a:r>
              <a:rPr lang="en-GB"/>
              <a:t>Authentication process</a:t>
            </a:r>
            <a:endParaRPr/>
          </a:p>
          <a:p>
            <a:pPr indent="-406400" lvl="0" marL="457200" rtl="0" algn="l">
              <a:lnSpc>
                <a:spcPct val="90000"/>
              </a:lnSpc>
              <a:spcBef>
                <a:spcPts val="1000"/>
              </a:spcBef>
              <a:spcAft>
                <a:spcPts val="0"/>
              </a:spcAft>
              <a:buSzPts val="2800"/>
              <a:buFont typeface="Arial"/>
              <a:buChar char="•"/>
            </a:pPr>
            <a:r>
              <a:rPr lang="en-GB"/>
              <a:t>Safe havens or institutional data vault</a:t>
            </a:r>
            <a:endParaRPr>
              <a:solidFill>
                <a:srgbClr val="FF0000"/>
              </a:solidFill>
            </a:endParaRPr>
          </a:p>
          <a:p>
            <a:pPr indent="-406400" lvl="0" marL="457200" rtl="0" algn="l">
              <a:lnSpc>
                <a:spcPct val="90000"/>
              </a:lnSpc>
              <a:spcBef>
                <a:spcPts val="1000"/>
              </a:spcBef>
              <a:spcAft>
                <a:spcPts val="0"/>
              </a:spcAft>
              <a:buSzPts val="2800"/>
              <a:buFont typeface="Arial"/>
              <a:buChar char="•"/>
            </a:pPr>
            <a:r>
              <a:rPr lang="en-GB"/>
              <a:t>Metadata should be FAIR</a:t>
            </a:r>
            <a:endParaRPr/>
          </a:p>
        </p:txBody>
      </p:sp>
      <p:pic>
        <p:nvPicPr>
          <p:cNvPr id="192" name="Google Shape;192;p31"/>
          <p:cNvPicPr preferRelativeResize="0"/>
          <p:nvPr/>
        </p:nvPicPr>
        <p:blipFill rotWithShape="1">
          <a:blip r:embed="rId3">
            <a:alphaModFix/>
          </a:blip>
          <a:srcRect b="0" l="0" r="0" t="0"/>
          <a:stretch/>
        </p:blipFill>
        <p:spPr>
          <a:xfrm>
            <a:off x="2333492" y="4165375"/>
            <a:ext cx="8964488" cy="20608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532443" y="1089080"/>
            <a:ext cx="9653522" cy="7156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GB">
                <a:solidFill>
                  <a:srgbClr val="1F3864"/>
                </a:solidFill>
              </a:rPr>
              <a:t>Consider - not all data needs to be kept forever</a:t>
            </a:r>
            <a:endParaRPr>
              <a:solidFill>
                <a:srgbClr val="1F3864"/>
              </a:solidFill>
            </a:endParaRPr>
          </a:p>
        </p:txBody>
      </p:sp>
      <p:sp>
        <p:nvSpPr>
          <p:cNvPr id="199" name="Google Shape;199;p32"/>
          <p:cNvSpPr txBox="1"/>
          <p:nvPr/>
        </p:nvSpPr>
        <p:spPr>
          <a:xfrm>
            <a:off x="532443" y="2028262"/>
            <a:ext cx="7869951" cy="351039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Five steps to follow</a:t>
            </a:r>
            <a:endParaRPr b="0" i="0" sz="1400" u="none" cap="none" strike="noStrike">
              <a:solidFill>
                <a:srgbClr val="000000"/>
              </a:solidFill>
              <a:latin typeface="Arial"/>
              <a:ea typeface="Arial"/>
              <a:cs typeface="Arial"/>
              <a:sym typeface="Arial"/>
            </a:endParaRPr>
          </a:p>
          <a:p>
            <a:pPr indent="-342892" lvl="1" marL="685783" marR="0" rtl="0" algn="l">
              <a:lnSpc>
                <a:spcPct val="90000"/>
              </a:lnSpc>
              <a:spcBef>
                <a:spcPts val="1380"/>
              </a:spcBef>
              <a:spcAft>
                <a:spcPts val="0"/>
              </a:spcAft>
              <a:buClr>
                <a:srgbClr val="548135"/>
              </a:buClr>
              <a:buSzPts val="2400"/>
              <a:buFont typeface="Arial"/>
              <a:buAutoNum type="arabicPeriod"/>
            </a:pPr>
            <a:r>
              <a:rPr b="1" i="0" lang="en-GB" sz="2400" u="none" cap="none" strike="noStrike">
                <a:solidFill>
                  <a:schemeClr val="dk1"/>
                </a:solidFill>
                <a:latin typeface="Arial"/>
                <a:ea typeface="Arial"/>
                <a:cs typeface="Arial"/>
                <a:sym typeface="Arial"/>
              </a:rPr>
              <a:t>  Could</a:t>
            </a:r>
            <a:r>
              <a:rPr b="0" i="0" lang="en-GB" sz="2400" u="none" cap="none" strike="noStrike">
                <a:solidFill>
                  <a:schemeClr val="dk1"/>
                </a:solidFill>
                <a:latin typeface="Arial"/>
                <a:ea typeface="Arial"/>
                <a:cs typeface="Arial"/>
                <a:sym typeface="Arial"/>
              </a:rPr>
              <a:t> this data be re-used</a:t>
            </a:r>
            <a:endParaRPr b="0" i="0" sz="1400" u="none" cap="none" strike="noStrike">
              <a:solidFill>
                <a:srgbClr val="000000"/>
              </a:solidFill>
              <a:latin typeface="Arial"/>
              <a:ea typeface="Arial"/>
              <a:cs typeface="Arial"/>
              <a:sym typeface="Arial"/>
            </a:endParaRPr>
          </a:p>
          <a:p>
            <a:pPr indent="-342892" lvl="1" marL="685783" marR="0" rtl="0" algn="l">
              <a:lnSpc>
                <a:spcPct val="90000"/>
              </a:lnSpc>
              <a:spcBef>
                <a:spcPts val="930"/>
              </a:spcBef>
              <a:spcAft>
                <a:spcPts val="0"/>
              </a:spcAft>
              <a:buClr>
                <a:srgbClr val="548135"/>
              </a:buClr>
              <a:buSzPts val="2400"/>
              <a:buFont typeface="Arial"/>
              <a:buAutoNum type="arabicPeriod"/>
            </a:pPr>
            <a:r>
              <a:rPr b="1" i="0" lang="en-GB" sz="2400" u="none" cap="none" strike="noStrike">
                <a:solidFill>
                  <a:schemeClr val="dk1"/>
                </a:solidFill>
                <a:latin typeface="Arial"/>
                <a:ea typeface="Arial"/>
                <a:cs typeface="Arial"/>
                <a:sym typeface="Arial"/>
              </a:rPr>
              <a:t>  Must</a:t>
            </a:r>
            <a:r>
              <a:rPr b="0" i="0" lang="en-GB" sz="2400" u="none" cap="none" strike="noStrike">
                <a:solidFill>
                  <a:schemeClr val="dk1"/>
                </a:solidFill>
                <a:latin typeface="Arial"/>
                <a:ea typeface="Arial"/>
                <a:cs typeface="Arial"/>
                <a:sym typeface="Arial"/>
              </a:rPr>
              <a:t> it be kept as evidence or for legal reasons</a:t>
            </a:r>
            <a:endParaRPr b="0" i="0" sz="1400" u="none" cap="none" strike="noStrike">
              <a:solidFill>
                <a:srgbClr val="000000"/>
              </a:solidFill>
              <a:latin typeface="Arial"/>
              <a:ea typeface="Arial"/>
              <a:cs typeface="Arial"/>
              <a:sym typeface="Arial"/>
            </a:endParaRPr>
          </a:p>
          <a:p>
            <a:pPr indent="-342892" lvl="1" marL="685783" marR="0" rtl="0" algn="l">
              <a:lnSpc>
                <a:spcPct val="90000"/>
              </a:lnSpc>
              <a:spcBef>
                <a:spcPts val="930"/>
              </a:spcBef>
              <a:spcAft>
                <a:spcPts val="0"/>
              </a:spcAft>
              <a:buClr>
                <a:srgbClr val="548135"/>
              </a:buClr>
              <a:buSzPts val="2400"/>
              <a:buFont typeface="Arial"/>
              <a:buAutoNum type="arabicPeriod"/>
            </a:pPr>
            <a:r>
              <a:rPr b="1" i="0" lang="en-GB" sz="2400" u="none" cap="none" strike="noStrike">
                <a:solidFill>
                  <a:schemeClr val="dk1"/>
                </a:solidFill>
                <a:latin typeface="Arial"/>
                <a:ea typeface="Arial"/>
                <a:cs typeface="Arial"/>
                <a:sym typeface="Arial"/>
              </a:rPr>
              <a:t>  Should </a:t>
            </a:r>
            <a:r>
              <a:rPr b="0" i="0" lang="en-GB" sz="2400" u="none" cap="none" strike="noStrike">
                <a:solidFill>
                  <a:schemeClr val="dk1"/>
                </a:solidFill>
                <a:latin typeface="Arial"/>
                <a:ea typeface="Arial"/>
                <a:cs typeface="Arial"/>
                <a:sym typeface="Arial"/>
              </a:rPr>
              <a:t>it be kept for its potential value </a:t>
            </a:r>
            <a:endParaRPr b="0" i="0" sz="1400" u="none" cap="none" strike="noStrike">
              <a:solidFill>
                <a:srgbClr val="000000"/>
              </a:solidFill>
              <a:latin typeface="Arial"/>
              <a:ea typeface="Arial"/>
              <a:cs typeface="Arial"/>
              <a:sym typeface="Arial"/>
            </a:endParaRPr>
          </a:p>
          <a:p>
            <a:pPr indent="-342892" lvl="1" marL="685783" marR="0" rtl="0" algn="l">
              <a:lnSpc>
                <a:spcPct val="90000"/>
              </a:lnSpc>
              <a:spcBef>
                <a:spcPts val="930"/>
              </a:spcBef>
              <a:spcAft>
                <a:spcPts val="0"/>
              </a:spcAft>
              <a:buClr>
                <a:srgbClr val="548135"/>
              </a:buClr>
              <a:buSzPts val="2400"/>
              <a:buFont typeface="Arial"/>
              <a:buAutoNum type="arabicPeriod"/>
            </a:pPr>
            <a:r>
              <a:rPr b="1" i="0" lang="en-GB" sz="2400" u="none" cap="none" strike="noStrike">
                <a:solidFill>
                  <a:schemeClr val="dk1"/>
                </a:solidFill>
                <a:latin typeface="Arial"/>
                <a:ea typeface="Arial"/>
                <a:cs typeface="Arial"/>
                <a:sym typeface="Arial"/>
              </a:rPr>
              <a:t>  Consider costs </a:t>
            </a:r>
            <a:r>
              <a:rPr b="0" i="0" lang="en-GB" sz="2400" u="none" cap="none" strike="noStrike">
                <a:solidFill>
                  <a:schemeClr val="dk1"/>
                </a:solidFill>
                <a:latin typeface="Arial"/>
                <a:ea typeface="Arial"/>
                <a:cs typeface="Arial"/>
                <a:sym typeface="Arial"/>
              </a:rPr>
              <a:t>– do benefits outweigh cost?</a:t>
            </a:r>
            <a:endParaRPr b="0" i="0" sz="1400" u="none" cap="none" strike="noStrike">
              <a:solidFill>
                <a:srgbClr val="000000"/>
              </a:solidFill>
              <a:latin typeface="Arial"/>
              <a:ea typeface="Arial"/>
              <a:cs typeface="Arial"/>
              <a:sym typeface="Arial"/>
            </a:endParaRPr>
          </a:p>
          <a:p>
            <a:pPr indent="-342892" lvl="1" marL="685783" marR="0" rtl="0" algn="l">
              <a:lnSpc>
                <a:spcPct val="90000"/>
              </a:lnSpc>
              <a:spcBef>
                <a:spcPts val="930"/>
              </a:spcBef>
              <a:spcAft>
                <a:spcPts val="0"/>
              </a:spcAft>
              <a:buClr>
                <a:srgbClr val="548135"/>
              </a:buClr>
              <a:buSzPts val="2400"/>
              <a:buFont typeface="Arial"/>
              <a:buAutoNum type="arabicPeriod"/>
            </a:pPr>
            <a:r>
              <a:rPr b="1" i="0" lang="en-GB" sz="2400" u="none" cap="none" strike="noStrike">
                <a:solidFill>
                  <a:schemeClr val="dk1"/>
                </a:solidFill>
                <a:latin typeface="Arial"/>
                <a:ea typeface="Arial"/>
                <a:cs typeface="Arial"/>
                <a:sym typeface="Arial"/>
              </a:rPr>
              <a:t>  Evaluate criteria </a:t>
            </a:r>
            <a:r>
              <a:rPr b="0" i="0" lang="en-GB" sz="2400" u="none" cap="none" strike="noStrike">
                <a:solidFill>
                  <a:schemeClr val="dk1"/>
                </a:solidFill>
                <a:latin typeface="Arial"/>
                <a:ea typeface="Arial"/>
                <a:cs typeface="Arial"/>
                <a:sym typeface="Arial"/>
              </a:rPr>
              <a:t>to decide what to keep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5 steps to decide what data to keep</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www.dcc.ac.uk/resources/how-guides/five-steps-decide-what-data-keep</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190492" lvl="1" marL="685783" marR="0" rtl="0" algn="l">
              <a:lnSpc>
                <a:spcPct val="90000"/>
              </a:lnSpc>
              <a:spcBef>
                <a:spcPts val="1080"/>
              </a:spcBef>
              <a:spcAft>
                <a:spcPts val="0"/>
              </a:spcAft>
              <a:buClr>
                <a:srgbClr val="0000FF"/>
              </a:buClr>
              <a:buSzPts val="2400"/>
              <a:buFont typeface="Arial"/>
              <a:buNone/>
            </a:pPr>
            <a:r>
              <a:t/>
            </a:r>
            <a:endParaRPr b="0" i="0" sz="2400" u="none" cap="none" strike="noStrike">
              <a:solidFill>
                <a:schemeClr val="dk1"/>
              </a:solidFill>
              <a:latin typeface="Arial"/>
              <a:ea typeface="Arial"/>
              <a:cs typeface="Arial"/>
              <a:sym typeface="Arial"/>
            </a:endParaRPr>
          </a:p>
          <a:p>
            <a:pPr indent="-190492" lvl="1" marL="685783" marR="0" rtl="0" algn="l">
              <a:lnSpc>
                <a:spcPct val="90000"/>
              </a:lnSpc>
              <a:spcBef>
                <a:spcPts val="930"/>
              </a:spcBef>
              <a:spcAft>
                <a:spcPts val="0"/>
              </a:spcAft>
              <a:buClr>
                <a:srgbClr val="0000FF"/>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0" name="Google Shape;200;p32"/>
          <p:cNvSpPr txBox="1"/>
          <p:nvPr/>
        </p:nvSpPr>
        <p:spPr>
          <a:xfrm>
            <a:off x="8591110" y="4485474"/>
            <a:ext cx="2976775" cy="138499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Arial"/>
                <a:ea typeface="Arial"/>
                <a:cs typeface="Arial"/>
                <a:sym typeface="Arial"/>
              </a:rPr>
              <a:t>To be FAIR, metadata should be kept accessible even if the data no longer exist</a:t>
            </a:r>
            <a:endParaRPr b="0" i="0" sz="2100" u="none" cap="none" strike="noStrike">
              <a:solidFill>
                <a:srgbClr val="000000"/>
              </a:solidFill>
              <a:latin typeface="Arial"/>
              <a:ea typeface="Arial"/>
              <a:cs typeface="Arial"/>
              <a:sym typeface="Arial"/>
            </a:endParaRPr>
          </a:p>
        </p:txBody>
      </p:sp>
      <p:cxnSp>
        <p:nvCxnSpPr>
          <p:cNvPr id="201" name="Google Shape;201;p32"/>
          <p:cNvCxnSpPr/>
          <p:nvPr/>
        </p:nvCxnSpPr>
        <p:spPr>
          <a:xfrm>
            <a:off x="6409593" y="5177972"/>
            <a:ext cx="1846385" cy="0"/>
          </a:xfrm>
          <a:prstGeom prst="straightConnector1">
            <a:avLst/>
          </a:prstGeom>
          <a:noFill/>
          <a:ln cap="flat" cmpd="sng" w="57150">
            <a:solidFill>
              <a:srgbClr val="FF0000"/>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238083" y="921774"/>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600"/>
              <a:buNone/>
            </a:pPr>
            <a:r>
              <a:rPr lang="en-GB"/>
              <a:t>Seems like extra work! Why should researchers care?</a:t>
            </a:r>
            <a:endParaRPr/>
          </a:p>
        </p:txBody>
      </p:sp>
      <p:sp>
        <p:nvSpPr>
          <p:cNvPr id="207" name="Google Shape;207;p34"/>
          <p:cNvSpPr txBox="1"/>
          <p:nvPr>
            <p:ph idx="12" type="sldNum"/>
          </p:nvPr>
        </p:nvSpPr>
        <p:spPr>
          <a:xfrm>
            <a:off x="8610600" y="6373714"/>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GB"/>
              <a:t>‹#›</a:t>
            </a:fld>
            <a:endParaRPr/>
          </a:p>
        </p:txBody>
      </p:sp>
      <p:pic>
        <p:nvPicPr>
          <p:cNvPr id="208" name="Google Shape;208;p34"/>
          <p:cNvPicPr preferRelativeResize="0"/>
          <p:nvPr/>
        </p:nvPicPr>
        <p:blipFill rotWithShape="1">
          <a:blip r:embed="rId3">
            <a:alphaModFix/>
          </a:blip>
          <a:srcRect b="0" l="0" r="0" t="0"/>
          <a:stretch/>
        </p:blipFill>
        <p:spPr>
          <a:xfrm>
            <a:off x="6925725" y="2369641"/>
            <a:ext cx="3827958" cy="38279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p:nvPr/>
        </p:nvSpPr>
        <p:spPr>
          <a:xfrm>
            <a:off x="312821" y="1485406"/>
            <a:ext cx="4497508" cy="470898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Help prevent data loss</a:t>
            </a:r>
            <a:endParaRPr b="0" i="0" sz="2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More citations</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Increased impact - even for negative results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Easier outputs reporting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Supports research integrity </a:t>
            </a:r>
            <a:endParaRPr b="0" i="0" sz="2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Enables validation of results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Easier to collaborate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Leads to real world benefits!</a:t>
            </a:r>
            <a:endParaRPr b="0" i="0" sz="2400" u="none" cap="none" strike="noStrike">
              <a:solidFill>
                <a:srgbClr val="000000"/>
              </a:solidFill>
              <a:latin typeface="Arial"/>
              <a:ea typeface="Arial"/>
              <a:cs typeface="Arial"/>
              <a:sym typeface="Arial"/>
            </a:endParaRPr>
          </a:p>
        </p:txBody>
      </p:sp>
      <p:pic>
        <p:nvPicPr>
          <p:cNvPr id="215" name="Google Shape;215;p35"/>
          <p:cNvPicPr preferRelativeResize="0"/>
          <p:nvPr/>
        </p:nvPicPr>
        <p:blipFill rotWithShape="1">
          <a:blip r:embed="rId3">
            <a:alphaModFix/>
          </a:blip>
          <a:srcRect b="0" l="0" r="0" t="0"/>
          <a:stretch/>
        </p:blipFill>
        <p:spPr>
          <a:xfrm>
            <a:off x="4932937" y="0"/>
            <a:ext cx="7259063" cy="6582694"/>
          </a:xfrm>
          <a:prstGeom prst="rect">
            <a:avLst/>
          </a:prstGeom>
          <a:noFill/>
          <a:ln>
            <a:noFill/>
          </a:ln>
        </p:spPr>
      </p:pic>
      <p:sp>
        <p:nvSpPr>
          <p:cNvPr id="216" name="Google Shape;216;p35"/>
          <p:cNvSpPr txBox="1"/>
          <p:nvPr/>
        </p:nvSpPr>
        <p:spPr>
          <a:xfrm>
            <a:off x="190213" y="383830"/>
            <a:ext cx="5109029"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0" i="0" lang="en-GB" sz="3600" u="none" cap="none" strike="noStrike">
                <a:solidFill>
                  <a:srgbClr val="2F5496"/>
                </a:solidFill>
                <a:latin typeface="Arial"/>
                <a:ea typeface="Arial"/>
                <a:cs typeface="Arial"/>
                <a:sym typeface="Arial"/>
              </a:rPr>
              <a:t>Focus on the benefits! </a:t>
            </a:r>
            <a:endParaRPr b="0" i="0" sz="3600" u="none" cap="none" strike="noStrike">
              <a:solidFill>
                <a:srgbClr val="2F5496"/>
              </a:solidFill>
              <a:latin typeface="Arial"/>
              <a:ea typeface="Arial"/>
              <a:cs typeface="Arial"/>
              <a:sym typeface="Arial"/>
            </a:endParaRPr>
          </a:p>
        </p:txBody>
      </p:sp>
      <p:sp>
        <p:nvSpPr>
          <p:cNvPr id="217" name="Google Shape;217;p35"/>
          <p:cNvSpPr/>
          <p:nvPr/>
        </p:nvSpPr>
        <p:spPr>
          <a:xfrm>
            <a:off x="5674125" y="6582694"/>
            <a:ext cx="60960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https://www.ebi.ac.uk/about/news/announcements/open-data-sharing-accelerates-covid-19-research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idx="4294967295" type="sldNum"/>
          </p:nvPr>
        </p:nvSpPr>
        <p:spPr>
          <a:xfrm>
            <a:off x="30196" y="6526063"/>
            <a:ext cx="9819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72" name="Google Shape;72;p4"/>
          <p:cNvSpPr txBox="1"/>
          <p:nvPr/>
        </p:nvSpPr>
        <p:spPr>
          <a:xfrm>
            <a:off x="838201" y="2076008"/>
            <a:ext cx="9519600" cy="3000000"/>
          </a:xfrm>
          <a:prstGeom prst="rect">
            <a:avLst/>
          </a:prstGeom>
          <a:noFill/>
          <a:ln>
            <a:noFill/>
          </a:ln>
        </p:spPr>
        <p:txBody>
          <a:bodyPr anchorCtr="0" anchor="t" bIns="91425" lIns="91425" spcFirstLastPara="1" rIns="91425" wrap="square" tIns="91425">
            <a:noAutofit/>
          </a:bodyPr>
          <a:lstStyle/>
          <a:p>
            <a:pPr indent="-457200" lvl="0" marL="5080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What is the difference between Research Data Management (RDM), FAIR and Open Data? </a:t>
            </a:r>
            <a:endParaRPr b="0" i="0" sz="2800" u="none" cap="none" strike="noStrike">
              <a:solidFill>
                <a:srgbClr val="000000"/>
              </a:solidFill>
              <a:latin typeface="Calibri"/>
              <a:ea typeface="Calibri"/>
              <a:cs typeface="Calibri"/>
              <a:sym typeface="Calibri"/>
            </a:endParaRPr>
          </a:p>
          <a:p>
            <a:pPr indent="-457200" lvl="0" marL="5080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How do RDM, FAIR and Open intersect? </a:t>
            </a:r>
            <a:endParaRPr b="0" i="0" sz="2800" u="none" cap="none" strike="noStrike">
              <a:solidFill>
                <a:srgbClr val="000000"/>
              </a:solidFill>
              <a:latin typeface="Calibri"/>
              <a:ea typeface="Calibri"/>
              <a:cs typeface="Calibri"/>
              <a:sym typeface="Calibri"/>
            </a:endParaRPr>
          </a:p>
          <a:p>
            <a:pPr indent="-457200" lvl="0" marL="5080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Drivers for FAIR</a:t>
            </a:r>
            <a:endParaRPr b="0" i="0" sz="1400" u="none" cap="none" strike="noStrike">
              <a:solidFill>
                <a:srgbClr val="000000"/>
              </a:solidFill>
              <a:latin typeface="Arial"/>
              <a:ea typeface="Arial"/>
              <a:cs typeface="Arial"/>
              <a:sym typeface="Arial"/>
            </a:endParaRPr>
          </a:p>
          <a:p>
            <a:pPr indent="-457200" lvl="0" marL="5080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Practical messages about making data FAIR</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p:txBody>
      </p:sp>
      <p:sp>
        <p:nvSpPr>
          <p:cNvPr id="73" name="Google Shape;73;p4"/>
          <p:cNvSpPr txBox="1"/>
          <p:nvPr>
            <p:ph idx="4294967295" type="title"/>
          </p:nvPr>
        </p:nvSpPr>
        <p:spPr>
          <a:xfrm>
            <a:off x="838201" y="1108949"/>
            <a:ext cx="10515600" cy="597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GB"/>
              <a:t>Overview of Open Data, FAIR and RDM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79" name="Google Shape;79;p7"/>
          <p:cNvSpPr/>
          <p:nvPr/>
        </p:nvSpPr>
        <p:spPr>
          <a:xfrm>
            <a:off x="865433" y="1512847"/>
            <a:ext cx="10412167" cy="28622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ODI defines Open Data as those that anyone can access, use and share.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According to the ODI, open data must be licensed to make clear that anyone can use the data in any way they want, including transforming, combining, and sharing it with others, even for commercial purposes.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ODI provides a great introduction to all aspects of Open Data in their Open Data Essentials course.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rgbClr val="000000"/>
                </a:solidFill>
                <a:latin typeface="Arial"/>
                <a:ea typeface="Arial"/>
                <a:cs typeface="Arial"/>
                <a:sym typeface="Arial"/>
                <a:hlinkClick r:id="rId3">
                  <a:extLst>
                    <a:ext uri="{A12FA001-AC4F-418D-AE19-62706E023703}">
                      <ahyp:hlinkClr val="tx"/>
                    </a:ext>
                  </a:extLst>
                </a:hlinkClick>
              </a:rPr>
              <a:t>http://accelerate.theodi.org/</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0" name="Google Shape;80;p7"/>
          <p:cNvPicPr preferRelativeResize="0"/>
          <p:nvPr/>
        </p:nvPicPr>
        <p:blipFill rotWithShape="1">
          <a:blip r:embed="rId4">
            <a:alphaModFix/>
          </a:blip>
          <a:srcRect b="0" l="0" r="0" t="0"/>
          <a:stretch/>
        </p:blipFill>
        <p:spPr>
          <a:xfrm>
            <a:off x="7021651" y="4630058"/>
            <a:ext cx="4560749" cy="1563686"/>
          </a:xfrm>
          <a:prstGeom prst="rect">
            <a:avLst/>
          </a:prstGeom>
          <a:noFill/>
          <a:ln>
            <a:noFill/>
          </a:ln>
        </p:spPr>
      </p:pic>
      <p:sp>
        <p:nvSpPr>
          <p:cNvPr id="81" name="Google Shape;81;p7"/>
          <p:cNvSpPr/>
          <p:nvPr/>
        </p:nvSpPr>
        <p:spPr>
          <a:xfrm>
            <a:off x="174281" y="938006"/>
            <a:ext cx="6847369" cy="3514057"/>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FC6204"/>
              </a:buClr>
              <a:buSzPts val="3600"/>
              <a:buFont typeface="Arial"/>
              <a:buNone/>
            </a:pPr>
            <a:r>
              <a:rPr b="0" i="0" lang="en-GB" sz="3600" u="none" cap="none" strike="noStrike">
                <a:solidFill>
                  <a:schemeClr val="accent1"/>
                </a:solidFill>
                <a:latin typeface="Calibri"/>
                <a:ea typeface="Calibri"/>
                <a:cs typeface="Calibri"/>
                <a:sym typeface="Calibri"/>
              </a:rPr>
              <a:t>What is Open Data?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
          <p:cNvSpPr txBox="1"/>
          <p:nvPr>
            <p:ph type="title"/>
          </p:nvPr>
        </p:nvSpPr>
        <p:spPr>
          <a:xfrm>
            <a:off x="366861" y="687004"/>
            <a:ext cx="10515600" cy="608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GB"/>
              <a:t>What is FAIR data?</a:t>
            </a:r>
            <a:endParaRPr/>
          </a:p>
        </p:txBody>
      </p:sp>
      <p:sp>
        <p:nvSpPr>
          <p:cNvPr id="89" name="Google Shape;89;p9"/>
          <p:cNvSpPr txBox="1"/>
          <p:nvPr>
            <p:ph idx="10" type="dt"/>
          </p:nvPr>
        </p:nvSpPr>
        <p:spPr>
          <a:xfrm>
            <a:off x="10742763" y="6518754"/>
            <a:ext cx="133422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t/>
            </a:r>
            <a:endParaRPr/>
          </a:p>
        </p:txBody>
      </p:sp>
      <p:sp>
        <p:nvSpPr>
          <p:cNvPr id="90" name="Google Shape;90;p9"/>
          <p:cNvSpPr txBox="1"/>
          <p:nvPr>
            <p:ph idx="11" type="ftr"/>
          </p:nvPr>
        </p:nvSpPr>
        <p:spPr>
          <a:xfrm>
            <a:off x="1140124" y="6526063"/>
            <a:ext cx="9476117"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91" name="Google Shape;91;p9"/>
          <p:cNvSpPr txBox="1"/>
          <p:nvPr>
            <p:ph idx="12"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sp>
        <p:nvSpPr>
          <p:cNvPr id="92" name="Google Shape;92;p9"/>
          <p:cNvSpPr txBox="1"/>
          <p:nvPr/>
        </p:nvSpPr>
        <p:spPr>
          <a:xfrm>
            <a:off x="442356" y="1465790"/>
            <a:ext cx="5077836"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70C0"/>
                </a:solidFill>
                <a:latin typeface="Arial"/>
                <a:ea typeface="Arial"/>
                <a:cs typeface="Arial"/>
                <a:sym typeface="Arial"/>
              </a:rPr>
              <a:t>Findable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F1. (meta)data are assigned a globally unique and eternally persistent identifier.</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F2. data are described with rich metadata.</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F3. (meta)data are registered or indexed in a searchable resource.</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F4. metadata specify the data identifier.</a:t>
            </a:r>
            <a:endParaRPr b="0" i="0" sz="1400" u="none" cap="none" strike="noStrike">
              <a:solidFill>
                <a:srgbClr val="000000"/>
              </a:solidFill>
              <a:latin typeface="Arial"/>
              <a:ea typeface="Arial"/>
              <a:cs typeface="Arial"/>
              <a:sym typeface="Arial"/>
            </a:endParaRPr>
          </a:p>
        </p:txBody>
      </p:sp>
      <p:sp>
        <p:nvSpPr>
          <p:cNvPr id="93" name="Google Shape;93;p9"/>
          <p:cNvSpPr txBox="1"/>
          <p:nvPr/>
        </p:nvSpPr>
        <p:spPr>
          <a:xfrm>
            <a:off x="6201441" y="437795"/>
            <a:ext cx="5223303"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70C0"/>
                </a:solidFill>
                <a:latin typeface="Arial"/>
                <a:ea typeface="Arial"/>
                <a:cs typeface="Arial"/>
                <a:sym typeface="Arial"/>
              </a:rPr>
              <a:t>Accessible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A1. (meta)data are retrievable by their identifier using a standardized communications protocol.</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A1.1 the protocol is open, free, and universally implementable.</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A1.2 the protocol allows for an authentication and authorization procedure, where necessary.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A2. metadata are accessible, even when the data are no longer available.</a:t>
            </a:r>
            <a:endParaRPr b="0" i="0" sz="1400" u="none" cap="none" strike="noStrike">
              <a:solidFill>
                <a:srgbClr val="000000"/>
              </a:solidFill>
              <a:latin typeface="Arial"/>
              <a:ea typeface="Arial"/>
              <a:cs typeface="Arial"/>
              <a:sym typeface="Arial"/>
            </a:endParaRPr>
          </a:p>
        </p:txBody>
      </p:sp>
      <p:sp>
        <p:nvSpPr>
          <p:cNvPr id="94" name="Google Shape;94;p9"/>
          <p:cNvSpPr txBox="1"/>
          <p:nvPr/>
        </p:nvSpPr>
        <p:spPr>
          <a:xfrm>
            <a:off x="366861" y="3346314"/>
            <a:ext cx="5077836" cy="141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70C0"/>
                </a:solidFill>
                <a:latin typeface="Arial"/>
                <a:ea typeface="Arial"/>
                <a:cs typeface="Arial"/>
                <a:sym typeface="Arial"/>
              </a:rPr>
              <a:t>Interoperable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I1. (meta)data use a formal, accessible, shared, and broadly applicable language for knowledge representation.</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I2. (meta)data use vocabularies that follow FAIR principles.</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I3. (meta)data include qualified references to other (meta)data.</a:t>
            </a:r>
            <a:endParaRPr b="0" i="0" sz="1400" u="none" cap="none" strike="noStrike">
              <a:solidFill>
                <a:srgbClr val="000000"/>
              </a:solidFill>
              <a:latin typeface="Arial"/>
              <a:ea typeface="Arial"/>
              <a:cs typeface="Arial"/>
              <a:sym typeface="Arial"/>
            </a:endParaRPr>
          </a:p>
        </p:txBody>
      </p:sp>
      <p:sp>
        <p:nvSpPr>
          <p:cNvPr id="95" name="Google Shape;95;p9"/>
          <p:cNvSpPr txBox="1"/>
          <p:nvPr/>
        </p:nvSpPr>
        <p:spPr>
          <a:xfrm>
            <a:off x="6106059" y="2625187"/>
            <a:ext cx="5303816" cy="1631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70C0"/>
                </a:solidFill>
                <a:latin typeface="Arial"/>
                <a:ea typeface="Arial"/>
                <a:cs typeface="Arial"/>
                <a:sym typeface="Arial"/>
              </a:rPr>
              <a:t>Reusable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R1. meta(data) have a plurality of accurate and relevant attributes.</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R1.1. (meta)data are released with a clear and accessible data usage license.</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R1.2. (meta)data are associated with their provenance.</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R1.3. (meta)data meet domain-relevant community standards.</a:t>
            </a:r>
            <a:endParaRPr b="0" i="0" sz="1400" u="none" cap="none" strike="noStrike">
              <a:solidFill>
                <a:srgbClr val="000000"/>
              </a:solidFill>
              <a:latin typeface="Arial"/>
              <a:ea typeface="Arial"/>
              <a:cs typeface="Arial"/>
              <a:sym typeface="Arial"/>
            </a:endParaRPr>
          </a:p>
        </p:txBody>
      </p:sp>
      <p:sp>
        <p:nvSpPr>
          <p:cNvPr id="96" name="Google Shape;96;p9"/>
          <p:cNvSpPr txBox="1"/>
          <p:nvPr/>
        </p:nvSpPr>
        <p:spPr>
          <a:xfrm>
            <a:off x="285083" y="5354334"/>
            <a:ext cx="5593099"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Arial"/>
                <a:ea typeface="Arial"/>
                <a:cs typeface="Arial"/>
                <a:sym typeface="Arial"/>
              </a:rPr>
              <a:t>FAIR applies equally to data and metadata!</a:t>
            </a:r>
            <a:endParaRPr b="1" i="0" sz="2400" u="none" cap="none" strike="noStrike">
              <a:solidFill>
                <a:srgbClr val="000000"/>
              </a:solidFill>
              <a:latin typeface="Arial"/>
              <a:ea typeface="Arial"/>
              <a:cs typeface="Arial"/>
              <a:sym typeface="Arial"/>
            </a:endParaRPr>
          </a:p>
        </p:txBody>
      </p:sp>
      <p:pic>
        <p:nvPicPr>
          <p:cNvPr id="97" name="Google Shape;97;p9"/>
          <p:cNvPicPr preferRelativeResize="0"/>
          <p:nvPr/>
        </p:nvPicPr>
        <p:blipFill rotWithShape="1">
          <a:blip r:embed="rId3">
            <a:alphaModFix/>
          </a:blip>
          <a:srcRect b="0" l="0" r="0" t="0"/>
          <a:stretch/>
        </p:blipFill>
        <p:spPr>
          <a:xfrm>
            <a:off x="6362339" y="4646367"/>
            <a:ext cx="4520122" cy="15389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1"/>
          <p:cNvSpPr txBox="1"/>
          <p:nvPr>
            <p:ph idx="4294967295"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04" name="Google Shape;104;p11"/>
          <p:cNvPicPr preferRelativeResize="0"/>
          <p:nvPr/>
        </p:nvPicPr>
        <p:blipFill rotWithShape="1">
          <a:blip r:embed="rId3">
            <a:alphaModFix/>
          </a:blip>
          <a:srcRect b="8694" l="0" r="1266" t="37696"/>
          <a:stretch/>
        </p:blipFill>
        <p:spPr>
          <a:xfrm>
            <a:off x="1338864" y="2165684"/>
            <a:ext cx="8600303" cy="3454038"/>
          </a:xfrm>
          <a:prstGeom prst="rect">
            <a:avLst/>
          </a:prstGeom>
          <a:noFill/>
          <a:ln>
            <a:noFill/>
          </a:ln>
        </p:spPr>
      </p:pic>
      <p:sp>
        <p:nvSpPr>
          <p:cNvPr id="105" name="Google Shape;105;p11"/>
          <p:cNvSpPr/>
          <p:nvPr/>
        </p:nvSpPr>
        <p:spPr>
          <a:xfrm>
            <a:off x="5399360" y="6191649"/>
            <a:ext cx="652935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Slide from ‘What it means to be FAIR’, Sarah Jones </a:t>
            </a:r>
            <a:r>
              <a:rPr b="0" i="0" lang="en-GB" sz="1000" u="sng" cap="none" strike="noStrike">
                <a:solidFill>
                  <a:srgbClr val="000000"/>
                </a:solidFill>
                <a:latin typeface="Arial"/>
                <a:ea typeface="Arial"/>
                <a:cs typeface="Arial"/>
                <a:sym typeface="Arial"/>
                <a:hlinkClick r:id="rId4">
                  <a:extLst>
                    <a:ext uri="{A12FA001-AC4F-418D-AE19-62706E023703}">
                      <ahyp:hlinkClr val="tx"/>
                    </a:ext>
                  </a:extLst>
                </a:hlinkClick>
              </a:rPr>
              <a:t>https://www.slideshare.net/sjDCC/what-it-means-to-be-fair?</a:t>
            </a:r>
            <a:r>
              <a:rPr b="0" i="0" lang="en-GB" sz="1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6" name="Google Shape;106;p11"/>
          <p:cNvSpPr txBox="1"/>
          <p:nvPr/>
        </p:nvSpPr>
        <p:spPr>
          <a:xfrm>
            <a:off x="254567" y="967121"/>
            <a:ext cx="10515600" cy="608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rgbClr val="2F5496"/>
                </a:solidFill>
                <a:latin typeface="Calibri"/>
                <a:ea typeface="Calibri"/>
                <a:cs typeface="Calibri"/>
                <a:sym typeface="Calibri"/>
              </a:rPr>
              <a:t>Open and FAIR data are not the same thing!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txBox="1"/>
          <p:nvPr>
            <p:ph idx="4294967295" type="sldNum"/>
          </p:nvPr>
        </p:nvSpPr>
        <p:spPr>
          <a:xfrm>
            <a:off x="30196" y="6526063"/>
            <a:ext cx="981973"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pic>
        <p:nvPicPr>
          <p:cNvPr id="113" name="Google Shape;113;p10"/>
          <p:cNvPicPr preferRelativeResize="0"/>
          <p:nvPr/>
        </p:nvPicPr>
        <p:blipFill rotWithShape="1">
          <a:blip r:embed="rId3">
            <a:alphaModFix/>
          </a:blip>
          <a:srcRect b="7602" l="0" r="1469" t="17474"/>
          <a:stretch/>
        </p:blipFill>
        <p:spPr>
          <a:xfrm>
            <a:off x="1408670" y="1636294"/>
            <a:ext cx="7698259" cy="4402017"/>
          </a:xfrm>
          <a:prstGeom prst="rect">
            <a:avLst/>
          </a:prstGeom>
          <a:noFill/>
          <a:ln>
            <a:noFill/>
          </a:ln>
        </p:spPr>
      </p:pic>
      <p:sp>
        <p:nvSpPr>
          <p:cNvPr id="114" name="Google Shape;114;p10"/>
          <p:cNvSpPr/>
          <p:nvPr/>
        </p:nvSpPr>
        <p:spPr>
          <a:xfrm>
            <a:off x="5399360" y="6124992"/>
            <a:ext cx="652935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Slide from ‘What it means to be FAIR’, Sarah Jones </a:t>
            </a:r>
            <a:r>
              <a:rPr b="0" i="0" lang="en-GB" sz="1000" u="sng" cap="none" strike="noStrike">
                <a:solidFill>
                  <a:srgbClr val="000000"/>
                </a:solidFill>
                <a:latin typeface="Arial"/>
                <a:ea typeface="Arial"/>
                <a:cs typeface="Arial"/>
                <a:sym typeface="Arial"/>
                <a:hlinkClick r:id="rId4">
                  <a:extLst>
                    <a:ext uri="{A12FA001-AC4F-418D-AE19-62706E023703}">
                      <ahyp:hlinkClr val="tx"/>
                    </a:ext>
                  </a:extLst>
                </a:hlinkClick>
              </a:rPr>
              <a:t>https://www.slideshare.net/sjDCC/what-it-means-to-be-fair?</a:t>
            </a:r>
            <a:r>
              <a:rPr b="0" i="0" lang="en-GB" sz="1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5" name="Google Shape;115;p10"/>
          <p:cNvSpPr txBox="1"/>
          <p:nvPr/>
        </p:nvSpPr>
        <p:spPr>
          <a:xfrm>
            <a:off x="318735" y="886911"/>
            <a:ext cx="10515600" cy="608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rgbClr val="2F5496"/>
                </a:solidFill>
                <a:latin typeface="Calibri"/>
                <a:ea typeface="Calibri"/>
                <a:cs typeface="Calibri"/>
                <a:sym typeface="Calibri"/>
              </a:rPr>
              <a:t>How do Open, FAIR data and RDM intersect?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txBox="1"/>
          <p:nvPr>
            <p:ph type="title"/>
          </p:nvPr>
        </p:nvSpPr>
        <p:spPr>
          <a:xfrm>
            <a:off x="8171542" y="2615091"/>
            <a:ext cx="3555237" cy="990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en-GB" sz="3600">
                <a:latin typeface="Calibri"/>
                <a:ea typeface="Calibri"/>
                <a:cs typeface="Calibri"/>
                <a:sym typeface="Calibri"/>
              </a:rPr>
              <a:t>Funders have expectations about FAIR data and data sharing</a:t>
            </a:r>
            <a:endParaRPr sz="3600">
              <a:latin typeface="Arial"/>
              <a:ea typeface="Arial"/>
              <a:cs typeface="Arial"/>
              <a:sym typeface="Arial"/>
            </a:endParaRPr>
          </a:p>
        </p:txBody>
      </p:sp>
      <p:pic>
        <p:nvPicPr>
          <p:cNvPr id="122" name="Google Shape;122;p13"/>
          <p:cNvPicPr preferRelativeResize="0"/>
          <p:nvPr/>
        </p:nvPicPr>
        <p:blipFill rotWithShape="1">
          <a:blip r:embed="rId3">
            <a:alphaModFix/>
          </a:blip>
          <a:srcRect b="0" l="0" r="0" t="0"/>
          <a:stretch/>
        </p:blipFill>
        <p:spPr>
          <a:xfrm>
            <a:off x="0" y="493714"/>
            <a:ext cx="7871870" cy="5882832"/>
          </a:xfrm>
          <a:prstGeom prst="rect">
            <a:avLst/>
          </a:prstGeom>
          <a:noFill/>
          <a:ln>
            <a:noFill/>
          </a:ln>
        </p:spPr>
      </p:pic>
      <p:sp>
        <p:nvSpPr>
          <p:cNvPr id="123" name="Google Shape;123;p13"/>
          <p:cNvSpPr/>
          <p:nvPr/>
        </p:nvSpPr>
        <p:spPr>
          <a:xfrm>
            <a:off x="58056" y="6253435"/>
            <a:ext cx="1104537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rgbClr val="000000"/>
                </a:solidFill>
                <a:latin typeface="Arial"/>
                <a:ea typeface="Arial"/>
                <a:cs typeface="Arial"/>
                <a:sym typeface="Arial"/>
                <a:hlinkClick r:id="rId4">
                  <a:extLst>
                    <a:ext uri="{A12FA001-AC4F-418D-AE19-62706E023703}">
                      <ahyp:hlinkClr val="tx"/>
                    </a:ext>
                  </a:extLst>
                </a:hlinkClick>
              </a:rPr>
              <a:t>https://ec.europa.eu/info/sites/info/files/research_and_innovation/strategy_on_research_and_innovation/presentations/horizon_europe_en_investing_to_shape_our_future.pdf</a:t>
            </a:r>
            <a:r>
              <a:rPr b="0" i="0" lang="en-GB" sz="1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EOSC Portal: OpenAIRE&amp;#39;s contribution to the EOSC implementation - OpenAIRE  Blog" id="129" name="Google Shape;129;p59"/>
          <p:cNvPicPr preferRelativeResize="0"/>
          <p:nvPr/>
        </p:nvPicPr>
        <p:blipFill rotWithShape="1">
          <a:blip r:embed="rId3">
            <a:alphaModFix/>
          </a:blip>
          <a:srcRect b="0" l="0" r="0" t="0"/>
          <a:stretch/>
        </p:blipFill>
        <p:spPr>
          <a:xfrm>
            <a:off x="7555832" y="261744"/>
            <a:ext cx="4026568" cy="1518707"/>
          </a:xfrm>
          <a:prstGeom prst="rect">
            <a:avLst/>
          </a:prstGeom>
          <a:noFill/>
          <a:ln>
            <a:noFill/>
          </a:ln>
        </p:spPr>
      </p:pic>
      <p:sp>
        <p:nvSpPr>
          <p:cNvPr id="130" name="Google Shape;130;p59"/>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1" name="Google Shape;131;p59"/>
          <p:cNvSpPr/>
          <p:nvPr/>
        </p:nvSpPr>
        <p:spPr>
          <a:xfrm>
            <a:off x="318735" y="1780451"/>
            <a:ext cx="10812378" cy="440120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EOSC brings together institutional, national and European stakeholders, initiatives and data infrastructures to develop an inclusive open science ecosystem in Europe.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Aim is to develop a trusted, virtual, federated environment that cuts across borders and scientific disciplines to store, share, process and re-use research digital objects following FAIR principles.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Will lead new insights and innovations, higher research productivity and improved reproducibility in science.</a:t>
            </a:r>
            <a:endParaRPr b="0" i="0" sz="1400" u="none" cap="none" strike="noStrike">
              <a:solidFill>
                <a:srgbClr val="000000"/>
              </a:solidFill>
              <a:latin typeface="Arial"/>
              <a:ea typeface="Arial"/>
              <a:cs typeface="Arial"/>
              <a:sym typeface="Arial"/>
            </a:endParaRPr>
          </a:p>
        </p:txBody>
      </p:sp>
      <p:sp>
        <p:nvSpPr>
          <p:cNvPr id="132" name="Google Shape;132;p59"/>
          <p:cNvSpPr txBox="1"/>
          <p:nvPr/>
        </p:nvSpPr>
        <p:spPr>
          <a:xfrm>
            <a:off x="318735" y="886911"/>
            <a:ext cx="10515600" cy="608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rgbClr val="2F5496"/>
                </a:solidFill>
                <a:latin typeface="Calibri"/>
                <a:ea typeface="Calibri"/>
                <a:cs typeface="Calibri"/>
                <a:sym typeface="Calibri"/>
              </a:rPr>
              <a:t>EOSC vision needs FAIR data!</a:t>
            </a:r>
            <a:endParaRPr b="0" i="0" sz="1400" u="none" cap="none" strike="noStrike">
              <a:solidFill>
                <a:srgbClr val="000000"/>
              </a:solidFill>
              <a:latin typeface="Arial"/>
              <a:ea typeface="Arial"/>
              <a:cs typeface="Arial"/>
              <a:sym typeface="Arial"/>
            </a:endParaRPr>
          </a:p>
        </p:txBody>
      </p:sp>
      <p:sp>
        <p:nvSpPr>
          <p:cNvPr id="133" name="Google Shape;133;p59"/>
          <p:cNvSpPr/>
          <p:nvPr/>
        </p:nvSpPr>
        <p:spPr>
          <a:xfrm>
            <a:off x="318735" y="6097464"/>
            <a:ext cx="11502189"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https://ec.europa.eu/info/research-and-innovation/strategy/strategy-2020-2024/our-digital-future/open-science/european-open-science-cloud-eosc_en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ph type="title"/>
          </p:nvPr>
        </p:nvSpPr>
        <p:spPr>
          <a:xfrm>
            <a:off x="338707" y="479590"/>
            <a:ext cx="11151029" cy="683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GB"/>
              <a:t>Make use of a data repository</a:t>
            </a:r>
            <a:endParaRPr/>
          </a:p>
        </p:txBody>
      </p:sp>
      <p:pic>
        <p:nvPicPr>
          <p:cNvPr id="140" name="Google Shape;140;p16"/>
          <p:cNvPicPr preferRelativeResize="0"/>
          <p:nvPr/>
        </p:nvPicPr>
        <p:blipFill rotWithShape="1">
          <a:blip r:embed="rId3">
            <a:alphaModFix/>
          </a:blip>
          <a:srcRect b="0" l="0" r="0" t="0"/>
          <a:stretch/>
        </p:blipFill>
        <p:spPr>
          <a:xfrm>
            <a:off x="338707" y="1357434"/>
            <a:ext cx="5771212" cy="4242353"/>
          </a:xfrm>
          <a:prstGeom prst="rect">
            <a:avLst/>
          </a:prstGeom>
          <a:noFill/>
          <a:ln>
            <a:noFill/>
          </a:ln>
        </p:spPr>
      </p:pic>
      <p:sp>
        <p:nvSpPr>
          <p:cNvPr id="141" name="Google Shape;141;p16"/>
          <p:cNvSpPr txBox="1"/>
          <p:nvPr/>
        </p:nvSpPr>
        <p:spPr>
          <a:xfrm>
            <a:off x="7123946" y="1661273"/>
            <a:ext cx="5016117" cy="29653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0" i="0" lang="en-GB" sz="2667" u="none" cap="none" strike="noStrike">
                <a:solidFill>
                  <a:srgbClr val="000000"/>
                </a:solidFill>
                <a:latin typeface="Arial"/>
                <a:ea typeface="Arial"/>
                <a:cs typeface="Arial"/>
                <a:sym typeface="Arial"/>
              </a:rPr>
              <a:t>Preferred repositories: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rPr b="0" i="0" lang="en-GB" sz="2667" u="none" cap="none" strike="noStrike">
                <a:solidFill>
                  <a:srgbClr val="000000"/>
                </a:solidFill>
                <a:latin typeface="Arial"/>
                <a:ea typeface="Arial"/>
                <a:cs typeface="Arial"/>
                <a:sym typeface="Arial"/>
              </a:rPr>
              <a:t>1. Domain specific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rPr b="0" i="0" lang="en-GB" sz="2667" u="none" cap="none" strike="noStrike">
                <a:solidFill>
                  <a:srgbClr val="000000"/>
                </a:solidFill>
                <a:latin typeface="Arial"/>
                <a:ea typeface="Arial"/>
                <a:cs typeface="Arial"/>
                <a:sym typeface="Arial"/>
              </a:rPr>
              <a:t>2. Institutional (Apollo)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rPr b="0" i="0" lang="en-GB" sz="2667" u="none" cap="none" strike="noStrike">
                <a:solidFill>
                  <a:srgbClr val="000000"/>
                </a:solidFill>
                <a:latin typeface="Arial"/>
                <a:ea typeface="Arial"/>
                <a:cs typeface="Arial"/>
                <a:sym typeface="Arial"/>
              </a:rPr>
              <a:t>3. Generalist (Zenodo, figshare)</a:t>
            </a:r>
            <a:endParaRPr b="0" i="0" sz="1400" u="none" cap="none" strike="noStrike">
              <a:solidFill>
                <a:srgbClr val="000000"/>
              </a:solidFill>
              <a:latin typeface="Arial"/>
              <a:ea typeface="Arial"/>
              <a:cs typeface="Arial"/>
              <a:sym typeface="Arial"/>
            </a:endParaRPr>
          </a:p>
        </p:txBody>
      </p:sp>
      <p:sp>
        <p:nvSpPr>
          <p:cNvPr id="142" name="Google Shape;142;p16"/>
          <p:cNvSpPr/>
          <p:nvPr/>
        </p:nvSpPr>
        <p:spPr>
          <a:xfrm>
            <a:off x="3543330" y="5698476"/>
            <a:ext cx="794640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ED7C00"/>
                </a:solidFill>
                <a:latin typeface="Arial"/>
                <a:ea typeface="Arial"/>
                <a:cs typeface="Arial"/>
                <a:sym typeface="Arial"/>
              </a:rPr>
              <a:t>Try to choose a FAIR aligned repository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Joy Davidson</dc:creator>
</cp:coreProperties>
</file>