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Nunito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MWrm6BzXnmkPig/yReUnpXRAc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Nunito-regular.fntdata"/><Relationship Id="rId16" Type="http://schemas.openxmlformats.org/officeDocument/2006/relationships/font" Target="fonts/Roboto-boldItalic.fntdata"/><Relationship Id="rId19" Type="http://schemas.openxmlformats.org/officeDocument/2006/relationships/font" Target="fonts/Nunito-italic.fntdata"/><Relationship Id="rId1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eosc-synergy.eu/eosc-synergy-and-its-10-thematic-services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0ebaf2329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0ebaf2329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b0ebaf2329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0ebaf2329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0ebaf2329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b0ebaf2329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7a10209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7a10209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https://www.eosc-synergy.eu/eosc-synergy-and-its-10-thematic-services/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gif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solidFill>
          <a:srgbClr val="3F3F3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/>
        </p:nvSpPr>
        <p:spPr>
          <a:xfrm>
            <a:off x="10202779" y="1"/>
            <a:ext cx="1989222" cy="103028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9"/>
          <p:cNvSpPr txBox="1"/>
          <p:nvPr>
            <p:ph type="ctrTitle"/>
          </p:nvPr>
        </p:nvSpPr>
        <p:spPr>
          <a:xfrm>
            <a:off x="565484" y="1122363"/>
            <a:ext cx="1010251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subTitle"/>
          </p:nvPr>
        </p:nvSpPr>
        <p:spPr>
          <a:xfrm>
            <a:off x="565484" y="3602038"/>
            <a:ext cx="1010251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9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" name="Google Shape;2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97699" y="207964"/>
            <a:ext cx="1637628" cy="77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 rot="5400000">
            <a:off x="590621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 rot="5400000">
            <a:off x="1176797" y="26528"/>
            <a:ext cx="5811838" cy="6489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IF ANIMADO">
  <p:cSld name="GIF ANIMADO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/>
          <p:nvPr/>
        </p:nvSpPr>
        <p:spPr>
          <a:xfrm>
            <a:off x="0" y="0"/>
            <a:ext cx="12192000" cy="625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5326" y="1648326"/>
            <a:ext cx="3561348" cy="356134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unito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2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839788" y="457200"/>
            <a:ext cx="919454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" type="body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6" name="Google Shape;56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/>
          <p:nvPr>
            <p:ph idx="2" type="pic"/>
          </p:nvPr>
        </p:nvSpPr>
        <p:spPr>
          <a:xfrm>
            <a:off x="5183188" y="1215189"/>
            <a:ext cx="6172200" cy="464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6260841"/>
            <a:ext cx="10335125" cy="5971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10335126" y="6260841"/>
            <a:ext cx="1856874" cy="597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8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  <a:defRPr b="0" i="0" sz="36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" name="Google Shape;16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233091" y="159821"/>
            <a:ext cx="1647760" cy="80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805737" cy="27596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eosc-synergy.eu/about" TargetMode="External"/><Relationship Id="rId4" Type="http://schemas.openxmlformats.org/officeDocument/2006/relationships/hyperlink" Target="https://www.eosc-synergy.eu/eosc-synergy-and-its-10-thematic-services/" TargetMode="External"/><Relationship Id="rId5" Type="http://schemas.openxmlformats.org/officeDocument/2006/relationships/hyperlink" Target="https://www.eosc-synergy.eu/eosc-synergy-and-its-10-thematic-services/" TargetMode="External"/><Relationship Id="rId6" Type="http://schemas.openxmlformats.org/officeDocument/2006/relationships/hyperlink" Target="https://www.eosc-synergy.eu/eosc-synergy-and-its-10-thematic-servi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885500" y="3046296"/>
            <a:ext cx="101025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EOSC in practice: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EOSC Synergy </a:t>
            </a:r>
            <a:endParaRPr b="1" i="1" sz="4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ndera-europa.png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668" y="6310718"/>
            <a:ext cx="762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1454551" y="624356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Horizon 2020 Research and Innovation Programme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Agreement # 857647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203700" y="5385861"/>
            <a:ext cx="67843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601" y="830536"/>
            <a:ext cx="3109890" cy="217224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89600" y="5385850"/>
            <a:ext cx="10494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37664" y="5640503"/>
            <a:ext cx="1644872" cy="5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0ebaf2329_0_6"/>
          <p:cNvSpPr txBox="1"/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Learning outcomes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b0ebaf2329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Identify the underlying reasons behind EOSC Synergy and its innovative thematic services in the wider context of the European Open Science Cloud. 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Understand what thematic services EOSC Synergy will offer to end users.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Understand the added value of thematic services to end users. 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b0ebaf2329_0_6"/>
          <p:cNvSpPr txBox="1"/>
          <p:nvPr>
            <p:ph idx="12" type="sldNum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Snapshot</a:t>
            </a:r>
            <a:r>
              <a:rPr lang="en-GB"/>
              <a:t> </a:t>
            </a:r>
            <a:endParaRPr/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What is EOSC Synergy?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Putting EOSC in practice 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Thematic services</a:t>
            </a:r>
            <a:endParaRPr/>
          </a:p>
          <a:p>
            <a:pPr indent="-4572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Water Monitoring Sentinel Cloud platform (WORSICA)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Learn more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5" name="Google Shape;105;p2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06" name="Google Shape;106;p2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What is EOSC Synergy?</a:t>
            </a:r>
            <a:endParaRPr/>
          </a:p>
        </p:txBody>
      </p:sp>
      <p:sp>
        <p:nvSpPr>
          <p:cNvPr id="113" name="Google Shape;113;p5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838195" y="1609642"/>
            <a:ext cx="6619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Launched in 2019 and spanning over 3 years, involves 8 Member States.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The project aims to </a:t>
            </a: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expand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capacity 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capabilities 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EOSC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 by leveraging the experience, effort and resources of national publicly-funded digital infrastructures.  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As an e-infrastructure, EOSC Synergy   fosters </a:t>
            </a: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EOSC services integration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, promotes </a:t>
            </a: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, harmonises </a:t>
            </a: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EOSC policy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, and develops </a:t>
            </a: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EOSC human capital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0100" y="1844801"/>
            <a:ext cx="2883700" cy="37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0ebaf2329_0_13"/>
          <p:cNvSpPr txBox="1"/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Putting EOSC in practice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b0ebaf2329_0_13"/>
          <p:cNvSpPr txBox="1"/>
          <p:nvPr>
            <p:ph idx="1" type="body"/>
          </p:nvPr>
        </p:nvSpPr>
        <p:spPr>
          <a:xfrm>
            <a:off x="838200" y="1825625"/>
            <a:ext cx="69225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EOSC supports the vision of EOSC by: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Preparing </a:t>
            </a: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digital technologies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to deliver services to researchers in line with the principles of Open Science.</a:t>
            </a:r>
            <a:endParaRPr sz="2000"/>
          </a:p>
          <a:p>
            <a:pPr indent="-3556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Supporting </a:t>
            </a: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observational, experimental and simulated data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by latest technologies for transfer and storage. </a:t>
            </a:r>
            <a:endParaRPr sz="2000"/>
          </a:p>
          <a:p>
            <a:pPr indent="-3556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Making </a:t>
            </a: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data preservation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as a service for all researchers. </a:t>
            </a:r>
            <a:endParaRPr sz="2000"/>
          </a:p>
          <a:p>
            <a:pPr indent="-3556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Supporting </a:t>
            </a: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advanced research projects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by cutting-edge computing infrastructures.</a:t>
            </a:r>
            <a:endParaRPr sz="2000"/>
          </a:p>
          <a:p>
            <a:pPr indent="-3556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Developing </a:t>
            </a: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state-of-the-art software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to enable technology.</a:t>
            </a:r>
            <a:endParaRPr sz="2000"/>
          </a:p>
          <a:p>
            <a:pPr indent="-3556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Sreamlining </a:t>
            </a: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collaboration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to solve </a:t>
            </a: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fundamental problems 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in science and societal challenges.</a:t>
            </a:r>
            <a:endParaRPr sz="2000"/>
          </a:p>
          <a:p>
            <a:pPr indent="-2286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935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23" name="Google Shape;123;gb0ebaf2329_0_13"/>
          <p:cNvSpPr txBox="1"/>
          <p:nvPr>
            <p:ph idx="12" type="sldNum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creenshot 2019-09-06 at 09.29.32.png" id="124" name="Google Shape;124;gb0ebaf2329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6539" y="2249538"/>
            <a:ext cx="3831300" cy="35481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7a102096b_0_0"/>
          <p:cNvSpPr txBox="1"/>
          <p:nvPr>
            <p:ph type="title"/>
          </p:nvPr>
        </p:nvSpPr>
        <p:spPr>
          <a:xfrm>
            <a:off x="429833" y="145998"/>
            <a:ext cx="9268500" cy="1048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Thematic services virtuous cycle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d7a102096b_0_0"/>
          <p:cNvSpPr txBox="1"/>
          <p:nvPr/>
        </p:nvSpPr>
        <p:spPr>
          <a:xfrm>
            <a:off x="147700" y="1560633"/>
            <a:ext cx="2618700" cy="20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 the capacity, performance, reliability and/or functionality</a:t>
            </a:r>
            <a:endParaRPr b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means of  best practices for adopting common EOSC core tools and services.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gd7a102096b_0_0"/>
          <p:cNvCxnSpPr/>
          <p:nvPr/>
        </p:nvCxnSpPr>
        <p:spPr>
          <a:xfrm rot="10800000">
            <a:off x="2989615" y="2442167"/>
            <a:ext cx="1198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32" name="Google Shape;132;gd7a102096b_0_0"/>
          <p:cNvSpPr txBox="1"/>
          <p:nvPr/>
        </p:nvSpPr>
        <p:spPr>
          <a:xfrm>
            <a:off x="328021" y="4027267"/>
            <a:ext cx="2438400" cy="17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 service quality </a:t>
            </a:r>
            <a:endParaRPr b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 data practices and software quality assessment.</a:t>
            </a:r>
            <a:endParaRPr b="1" sz="19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" name="Google Shape;133;gd7a102096b_0_0"/>
          <p:cNvCxnSpPr/>
          <p:nvPr/>
        </p:nvCxnSpPr>
        <p:spPr>
          <a:xfrm rot="10800000">
            <a:off x="2989486" y="4652567"/>
            <a:ext cx="1505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34" name="Google Shape;134;gd7a102096b_0_0"/>
          <p:cNvSpPr txBox="1"/>
          <p:nvPr/>
        </p:nvSpPr>
        <p:spPr>
          <a:xfrm>
            <a:off x="9370307" y="1413800"/>
            <a:ext cx="2390400" cy="17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 relevance of National Thematic Services</a:t>
            </a:r>
            <a:endParaRPr b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expanding the use of the mature national services in an international scope.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gd7a102096b_0_0"/>
          <p:cNvCxnSpPr/>
          <p:nvPr/>
        </p:nvCxnSpPr>
        <p:spPr>
          <a:xfrm>
            <a:off x="7697330" y="2273600"/>
            <a:ext cx="1448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36" name="Google Shape;136;gd7a102096b_0_0"/>
          <p:cNvSpPr txBox="1"/>
          <p:nvPr/>
        </p:nvSpPr>
        <p:spPr>
          <a:xfrm>
            <a:off x="9370307" y="4027267"/>
            <a:ext cx="2390400" cy="17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-GB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 the number of users </a:t>
            </a:r>
            <a:endParaRPr b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means of the integration in EOSC and the training.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gd7a102096b_0_0"/>
          <p:cNvCxnSpPr/>
          <p:nvPr/>
        </p:nvCxnSpPr>
        <p:spPr>
          <a:xfrm>
            <a:off x="7697330" y="4864400"/>
            <a:ext cx="1448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38" name="Google Shape;138;gd7a102096b_0_0"/>
          <p:cNvSpPr/>
          <p:nvPr/>
        </p:nvSpPr>
        <p:spPr>
          <a:xfrm rot="-7196037">
            <a:off x="3514454" y="1018397"/>
            <a:ext cx="5175737" cy="5169164"/>
          </a:xfrm>
          <a:prstGeom prst="blockArc">
            <a:avLst>
              <a:gd fmla="val 12622480" name="adj1"/>
              <a:gd fmla="val 18176457" name="adj2"/>
              <a:gd fmla="val 20786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d7a102096b_0_0"/>
          <p:cNvSpPr/>
          <p:nvPr/>
        </p:nvSpPr>
        <p:spPr>
          <a:xfrm rot="-1803624">
            <a:off x="3517659" y="1014892"/>
            <a:ext cx="5169164" cy="5175737"/>
          </a:xfrm>
          <a:prstGeom prst="blockArc">
            <a:avLst>
              <a:gd fmla="val 12622480" name="adj1"/>
              <a:gd fmla="val 18176457" name="adj2"/>
              <a:gd fmla="val 20786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d7a102096b_0_0"/>
          <p:cNvSpPr/>
          <p:nvPr/>
        </p:nvSpPr>
        <p:spPr>
          <a:xfrm rot="3603963">
            <a:off x="3521505" y="1018378"/>
            <a:ext cx="5175737" cy="5169164"/>
          </a:xfrm>
          <a:prstGeom prst="blockArc">
            <a:avLst>
              <a:gd fmla="val 12564381" name="adj1"/>
              <a:gd fmla="val 18346131" name="adj2"/>
              <a:gd fmla="val 20844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d7a102096b_0_0"/>
          <p:cNvSpPr/>
          <p:nvPr/>
        </p:nvSpPr>
        <p:spPr>
          <a:xfrm rot="8996376">
            <a:off x="3522794" y="1015156"/>
            <a:ext cx="5169164" cy="5175737"/>
          </a:xfrm>
          <a:prstGeom prst="blockArc">
            <a:avLst>
              <a:gd fmla="val 12622480" name="adj1"/>
              <a:gd fmla="val 18081133" name="adj2"/>
              <a:gd fmla="val 20809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gd7a102096b_0_0"/>
          <p:cNvGrpSpPr/>
          <p:nvPr/>
        </p:nvGrpSpPr>
        <p:grpSpPr>
          <a:xfrm rot="5400000">
            <a:off x="7607145" y="3057921"/>
            <a:ext cx="1091975" cy="1090093"/>
            <a:chOff x="1967628" y="812211"/>
            <a:chExt cx="588000" cy="588000"/>
          </a:xfrm>
        </p:grpSpPr>
        <p:sp>
          <p:nvSpPr>
            <p:cNvPr id="143" name="Google Shape;143;gd7a102096b_0_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gd7a102096b_0_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gd7a102096b_0_0"/>
          <p:cNvGrpSpPr/>
          <p:nvPr/>
        </p:nvGrpSpPr>
        <p:grpSpPr>
          <a:xfrm rot="10800000">
            <a:off x="5562400" y="5108781"/>
            <a:ext cx="1089211" cy="1092798"/>
            <a:chOff x="1967628" y="812211"/>
            <a:chExt cx="588000" cy="588000"/>
          </a:xfrm>
        </p:grpSpPr>
        <p:sp>
          <p:nvSpPr>
            <p:cNvPr id="146" name="Google Shape;146;gd7a102096b_0_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gd7a102096b_0_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" name="Google Shape;148;gd7a102096b_0_0"/>
          <p:cNvGrpSpPr/>
          <p:nvPr/>
        </p:nvGrpSpPr>
        <p:grpSpPr>
          <a:xfrm rot="-5400000">
            <a:off x="3511608" y="3062250"/>
            <a:ext cx="1091975" cy="1090093"/>
            <a:chOff x="1967628" y="812211"/>
            <a:chExt cx="588000" cy="588000"/>
          </a:xfrm>
        </p:grpSpPr>
        <p:sp>
          <p:nvSpPr>
            <p:cNvPr id="149" name="Google Shape;149;gd7a102096b_0_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gd7a102096b_0_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gd7a102096b_0_0"/>
          <p:cNvSpPr txBox="1"/>
          <p:nvPr/>
        </p:nvSpPr>
        <p:spPr>
          <a:xfrm>
            <a:off x="3577360" y="3208806"/>
            <a:ext cx="9456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b="1"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gd7a102096b_0_0"/>
          <p:cNvSpPr txBox="1"/>
          <p:nvPr/>
        </p:nvSpPr>
        <p:spPr>
          <a:xfrm>
            <a:off x="5664953" y="5261402"/>
            <a:ext cx="9456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b="1"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gd7a102096b_0_0"/>
          <p:cNvSpPr txBox="1"/>
          <p:nvPr/>
        </p:nvSpPr>
        <p:spPr>
          <a:xfrm>
            <a:off x="7682569" y="3208806"/>
            <a:ext cx="9456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b="1"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4" name="Google Shape;154;gd7a102096b_0_0"/>
          <p:cNvGrpSpPr/>
          <p:nvPr/>
        </p:nvGrpSpPr>
        <p:grpSpPr>
          <a:xfrm>
            <a:off x="5527118" y="1006878"/>
            <a:ext cx="1089211" cy="1092916"/>
            <a:chOff x="1967628" y="812211"/>
            <a:chExt cx="588000" cy="588000"/>
          </a:xfrm>
        </p:grpSpPr>
        <p:sp>
          <p:nvSpPr>
            <p:cNvPr id="155" name="Google Shape;155;gd7a102096b_0_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gd7a102096b_0_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gd7a102096b_0_0"/>
          <p:cNvSpPr txBox="1"/>
          <p:nvPr/>
        </p:nvSpPr>
        <p:spPr>
          <a:xfrm>
            <a:off x="5664953" y="1144100"/>
            <a:ext cx="9456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b="1"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gd7a102096b_0_0"/>
          <p:cNvSpPr/>
          <p:nvPr/>
        </p:nvSpPr>
        <p:spPr>
          <a:xfrm>
            <a:off x="4337315" y="3259002"/>
            <a:ext cx="2152800" cy="21528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d7a102096b_0_0"/>
          <p:cNvSpPr txBox="1"/>
          <p:nvPr/>
        </p:nvSpPr>
        <p:spPr>
          <a:xfrm>
            <a:off x="4337299" y="3690667"/>
            <a:ext cx="16503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Biomedicine</a:t>
            </a:r>
            <a:endParaRPr b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gd7a102096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4903" y="4290653"/>
            <a:ext cx="1317617" cy="93295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d7a102096b_0_0"/>
          <p:cNvSpPr/>
          <p:nvPr/>
        </p:nvSpPr>
        <p:spPr>
          <a:xfrm>
            <a:off x="5882925" y="3259002"/>
            <a:ext cx="2152800" cy="2152800"/>
          </a:xfrm>
          <a:prstGeom prst="ellipse">
            <a:avLst/>
          </a:prstGeom>
          <a:solidFill>
            <a:schemeClr val="accent4"/>
          </a:solidFill>
          <a:ln cap="flat" cmpd="sng" w="2857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d7a102096b_0_0"/>
          <p:cNvSpPr txBox="1"/>
          <p:nvPr/>
        </p:nvSpPr>
        <p:spPr>
          <a:xfrm>
            <a:off x="6284619" y="3969544"/>
            <a:ext cx="13176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gd7a102096b_0_0"/>
          <p:cNvSpPr txBox="1"/>
          <p:nvPr/>
        </p:nvSpPr>
        <p:spPr>
          <a:xfrm>
            <a:off x="5987433" y="3690667"/>
            <a:ext cx="1813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60925" spcFirstLastPara="1" rIns="60925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Astrophysics</a:t>
            </a:r>
            <a:endParaRPr b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d7a102096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2728" y="4368439"/>
            <a:ext cx="946890" cy="82548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d7a102096b_0_0"/>
          <p:cNvSpPr/>
          <p:nvPr/>
        </p:nvSpPr>
        <p:spPr>
          <a:xfrm>
            <a:off x="4337300" y="1811519"/>
            <a:ext cx="2152800" cy="21528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rgbClr val="F48F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d7a102096b_0_0"/>
          <p:cNvSpPr txBox="1"/>
          <p:nvPr/>
        </p:nvSpPr>
        <p:spPr>
          <a:xfrm>
            <a:off x="4652159" y="2491769"/>
            <a:ext cx="13176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gd7a102096b_0_0"/>
          <p:cNvSpPr txBox="1"/>
          <p:nvPr/>
        </p:nvSpPr>
        <p:spPr>
          <a:xfrm>
            <a:off x="4533900" y="1955900"/>
            <a:ext cx="1591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60925" spcFirstLastPara="1" rIns="60925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Earth Observ.</a:t>
            </a:r>
            <a:endParaRPr b="1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d7a102096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9916" y="2737190"/>
            <a:ext cx="1007585" cy="89077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d7a102096b_0_0"/>
          <p:cNvSpPr/>
          <p:nvPr/>
        </p:nvSpPr>
        <p:spPr>
          <a:xfrm>
            <a:off x="5851935" y="1811519"/>
            <a:ext cx="2152800" cy="21528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d7a102096b_0_0"/>
          <p:cNvSpPr txBox="1"/>
          <p:nvPr/>
        </p:nvSpPr>
        <p:spPr>
          <a:xfrm>
            <a:off x="6257373" y="2491769"/>
            <a:ext cx="13176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gd7a102096b_0_0"/>
          <p:cNvSpPr txBox="1"/>
          <p:nvPr/>
        </p:nvSpPr>
        <p:spPr>
          <a:xfrm>
            <a:off x="6095400" y="1960400"/>
            <a:ext cx="17055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60925" spcFirstLastPara="1" rIns="60925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Environment</a:t>
            </a:r>
            <a:endParaRPr b="1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d7a102096b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5474" y="2803086"/>
            <a:ext cx="946879" cy="8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d7a102096b_0_0"/>
          <p:cNvSpPr txBox="1"/>
          <p:nvPr>
            <p:ph idx="12" type="sldNum"/>
          </p:nvPr>
        </p:nvSpPr>
        <p:spPr>
          <a:xfrm>
            <a:off x="14004757" y="8475133"/>
            <a:ext cx="1133700" cy="48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gd7a102096b_0_0"/>
          <p:cNvSpPr/>
          <p:nvPr/>
        </p:nvSpPr>
        <p:spPr>
          <a:xfrm>
            <a:off x="3512533" y="1006867"/>
            <a:ext cx="5185500" cy="5194800"/>
          </a:xfrm>
          <a:prstGeom prst="arc">
            <a:avLst>
              <a:gd fmla="val 6272435" name="adj1"/>
              <a:gd fmla="val 16224471" name="adj2"/>
            </a:avLst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stealth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Thematic services </a:t>
            </a:r>
            <a:endParaRPr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838200" y="1689168"/>
            <a:ext cx="6427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EOSC Synergy raises awareness on EOSC among researchers by offering </a:t>
            </a:r>
            <a:r>
              <a:rPr b="1" lang="en-GB" sz="2035">
                <a:latin typeface="Calibri"/>
                <a:ea typeface="Calibri"/>
                <a:cs typeface="Calibri"/>
                <a:sym typeface="Calibri"/>
              </a:rPr>
              <a:t>quality certified services</a:t>
            </a: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In 2021, </a:t>
            </a:r>
            <a:r>
              <a:rPr b="1" lang="en-GB" sz="2035">
                <a:latin typeface="Calibri"/>
                <a:ea typeface="Calibri"/>
                <a:cs typeface="Calibri"/>
                <a:sym typeface="Calibri"/>
              </a:rPr>
              <a:t>10 thematic services </a:t>
            </a: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b="1" lang="en-GB" sz="2035">
                <a:latin typeface="Calibri"/>
                <a:ea typeface="Calibri"/>
                <a:cs typeface="Calibri"/>
                <a:sym typeface="Calibri"/>
              </a:rPr>
              <a:t>4 scientific </a:t>
            </a: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areas will help serve the needs of scientific communities. </a:t>
            </a:r>
            <a:endParaRPr/>
          </a:p>
          <a:p>
            <a:pPr indent="-3429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Thematic services </a:t>
            </a:r>
            <a:r>
              <a:rPr b="1" lang="en-GB" sz="2035">
                <a:latin typeface="Calibri"/>
                <a:ea typeface="Calibri"/>
                <a:cs typeface="Calibri"/>
                <a:sym typeface="Calibri"/>
              </a:rPr>
              <a:t>gather and expose data and computing services</a:t>
            </a: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 directly to researchers in a user-friendly interface. </a:t>
            </a:r>
            <a:endParaRPr/>
          </a:p>
          <a:p>
            <a:pPr indent="-3429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The architecture of thematic services is evolving to operate within </a:t>
            </a:r>
            <a:r>
              <a:rPr b="1" lang="en-GB" sz="2035">
                <a:latin typeface="Calibri"/>
                <a:ea typeface="Calibri"/>
                <a:cs typeface="Calibri"/>
                <a:sym typeface="Calibri"/>
              </a:rPr>
              <a:t>EOSC framework </a:t>
            </a: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leading to higher performance and capacity, resilience and economy of scale.</a:t>
            </a:r>
            <a:endParaRPr/>
          </a:p>
          <a:p>
            <a:pPr indent="-3429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Scientific applications also interact with </a:t>
            </a:r>
            <a:r>
              <a:rPr b="1" lang="en-GB" sz="2035">
                <a:latin typeface="Calibri"/>
                <a:ea typeface="Calibri"/>
                <a:cs typeface="Calibri"/>
                <a:sym typeface="Calibri"/>
              </a:rPr>
              <a:t>EOSC federation services</a:t>
            </a:r>
            <a:r>
              <a:rPr lang="en-GB" sz="2035">
                <a:latin typeface="Calibri"/>
                <a:ea typeface="Calibri"/>
                <a:cs typeface="Calibri"/>
                <a:sym typeface="Calibri"/>
              </a:rPr>
              <a:t>: standard authorisation and authentication, monitoring or security.</a:t>
            </a:r>
            <a:endParaRPr/>
          </a:p>
          <a:p>
            <a:pPr indent="-2286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590"/>
          </a:p>
        </p:txBody>
      </p:sp>
      <p:sp>
        <p:nvSpPr>
          <p:cNvPr id="182" name="Google Shape;182;p21"/>
          <p:cNvSpPr txBox="1"/>
          <p:nvPr>
            <p:ph idx="12" type="sldNum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3" name="Google Shape;18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2336" y="2276682"/>
            <a:ext cx="4235080" cy="3176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Learn more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EOSC Synerg:, </a:t>
            </a:r>
            <a:r>
              <a:rPr lang="en-GB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https://www.eosc-synergy.eu/about</a:t>
            </a:r>
            <a:endParaRPr sz="24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5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EOSC Synergy (thematic services): </a:t>
            </a:r>
            <a:r>
              <a:rPr lang="en-GB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https://www.eosc-synergy.eu/eosc-synergy-and-its-10-thematic-service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25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hlink"/>
              </a:solidFill>
              <a:hlinkClick r:id="rId5"/>
            </a:endParaRPr>
          </a:p>
          <a:p>
            <a:pPr indent="0" lvl="0" marL="25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90" name="Google Shape;190;p7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91" name="Google Shape;191;p7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EOS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DDF"/>
      </a:accent1>
      <a:accent2>
        <a:srgbClr val="DD282E"/>
      </a:accent2>
      <a:accent3>
        <a:srgbClr val="C8D400"/>
      </a:accent3>
      <a:accent4>
        <a:srgbClr val="FFDB00"/>
      </a:accent4>
      <a:accent5>
        <a:srgbClr val="4472C4"/>
      </a:accent5>
      <a:accent6>
        <a:srgbClr val="70AD47"/>
      </a:accent6>
      <a:hlink>
        <a:srgbClr val="39BDDF"/>
      </a:hlink>
      <a:folHlink>
        <a:srgbClr val="959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2019-10-03T10:38:56Z</dcterms:created>
  <dc:creator>Iulia Popescu</dc:creator>
</cp:coreProperties>
</file>