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firstSlideNum="0" strictFirstAndLastChars="0" saveSubsetFonts="1" showSpecialPlsOnTitleSld="0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6858000" cx="12192000"/>
  <p:notesSz cx="6858000" cy="9144000"/>
  <p:embeddedFontLst>
    <p:embeddedFont>
      <p:font typeface="Nunito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9" roundtripDataSignature="AMtx7mhMavYQ2UTFNizL93yuKn+fYgMyp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Nunito-regular.fntdata"/><Relationship Id="rId14" Type="http://schemas.openxmlformats.org/officeDocument/2006/relationships/slide" Target="slides/slide10.xml"/><Relationship Id="rId17" Type="http://schemas.openxmlformats.org/officeDocument/2006/relationships/font" Target="fonts/Nunito-italic.fntdata"/><Relationship Id="rId16" Type="http://schemas.openxmlformats.org/officeDocument/2006/relationships/font" Target="fonts/Nunito-bold.fntdata"/><Relationship Id="rId5" Type="http://schemas.openxmlformats.org/officeDocument/2006/relationships/slide" Target="slides/slide1.xml"/><Relationship Id="rId19" Type="http://customschemas.google.com/relationships/presentationmetadata" Target="metadata"/><Relationship Id="rId6" Type="http://schemas.openxmlformats.org/officeDocument/2006/relationships/slide" Target="slides/slide2.xml"/><Relationship Id="rId18" Type="http://schemas.openxmlformats.org/officeDocument/2006/relationships/font" Target="fonts/Nunito-bold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" name="Google Shape;84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85" name="Google Shape;85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94279524d0_0_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94279524d0_0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g94279524d0_0_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9510b4e8d0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9510b4e8d0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g9510b4e8d0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9510b4e8d0_0_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9510b4e8d0_0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g9510b4e8d0_0_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9510b4e8d0_0_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9510b4e8d0_0_1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g9510b4e8d0_0_1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53c86832c7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53c86832c7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g53c86832c7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gif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bg>
      <p:bgPr>
        <a:solidFill>
          <a:srgbClr val="3F3F3F"/>
        </a:solid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/>
          <p:nvPr/>
        </p:nvSpPr>
        <p:spPr>
          <a:xfrm>
            <a:off x="10202779" y="1"/>
            <a:ext cx="1989222" cy="1030288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9"/>
          <p:cNvSpPr txBox="1"/>
          <p:nvPr>
            <p:ph type="ctrTitle"/>
          </p:nvPr>
        </p:nvSpPr>
        <p:spPr>
          <a:xfrm>
            <a:off x="565484" y="1122363"/>
            <a:ext cx="10102516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Nunito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9"/>
          <p:cNvSpPr txBox="1"/>
          <p:nvPr>
            <p:ph idx="1" type="subTitle"/>
          </p:nvPr>
        </p:nvSpPr>
        <p:spPr>
          <a:xfrm>
            <a:off x="565484" y="3602038"/>
            <a:ext cx="10102516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2" name="Google Shape;22;p9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9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24" name="Google Shape;24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297699" y="207964"/>
            <a:ext cx="1637628" cy="7725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8"/>
          <p:cNvSpPr txBox="1"/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8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8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8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/>
          <p:nvPr>
            <p:ph type="title"/>
          </p:nvPr>
        </p:nvSpPr>
        <p:spPr>
          <a:xfrm rot="5400000">
            <a:off x="5906210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9"/>
          <p:cNvSpPr txBox="1"/>
          <p:nvPr>
            <p:ph idx="1" type="body"/>
          </p:nvPr>
        </p:nvSpPr>
        <p:spPr>
          <a:xfrm rot="5400000">
            <a:off x="1176797" y="26528"/>
            <a:ext cx="5811838" cy="6489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" name="Google Shape;76;p19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9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IF ANIMADO">
  <p:cSld name="GIF ANIMADO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0"/>
          <p:cNvSpPr/>
          <p:nvPr/>
        </p:nvSpPr>
        <p:spPr>
          <a:xfrm>
            <a:off x="0" y="0"/>
            <a:ext cx="12192000" cy="625642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0" name="Google Shape;80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315326" y="1648326"/>
            <a:ext cx="3561348" cy="3561348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20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0"/>
          <p:cNvSpPr txBox="1"/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10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0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1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1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2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Nunito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2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6" name="Google Shape;36;p12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2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3"/>
          <p:cNvSpPr txBox="1"/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3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13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3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3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4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4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14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14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14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14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4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5"/>
          <p:cNvSpPr txBox="1"/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5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5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6"/>
          <p:cNvSpPr txBox="1"/>
          <p:nvPr>
            <p:ph type="title"/>
          </p:nvPr>
        </p:nvSpPr>
        <p:spPr>
          <a:xfrm>
            <a:off x="839788" y="457200"/>
            <a:ext cx="9194549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Nunito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6"/>
          <p:cNvSpPr txBox="1"/>
          <p:nvPr>
            <p:ph idx="1" type="body"/>
          </p:nvPr>
        </p:nvSpPr>
        <p:spPr>
          <a:xfrm>
            <a:off x="5183188" y="2057400"/>
            <a:ext cx="6172200" cy="38036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9" name="Google Shape;59;p16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0" name="Google Shape;60;p16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6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Nunito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7"/>
          <p:cNvSpPr/>
          <p:nvPr>
            <p:ph idx="2" type="pic"/>
          </p:nvPr>
        </p:nvSpPr>
        <p:spPr>
          <a:xfrm>
            <a:off x="5183188" y="1215189"/>
            <a:ext cx="6172200" cy="464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" name="Google Shape;65;p17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6" name="Google Shape;66;p17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7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2.jpg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1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/>
          <p:nvPr/>
        </p:nvSpPr>
        <p:spPr>
          <a:xfrm>
            <a:off x="0" y="6260841"/>
            <a:ext cx="10335125" cy="59715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8"/>
          <p:cNvSpPr/>
          <p:nvPr/>
        </p:nvSpPr>
        <p:spPr>
          <a:xfrm>
            <a:off x="10335126" y="6260841"/>
            <a:ext cx="1856874" cy="59715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8"/>
          <p:cNvSpPr txBox="1"/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unito"/>
              <a:buNone/>
              <a:defRPr b="0" i="0" sz="3600" u="none" cap="none" strike="noStrike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" name="Google Shape;13;p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8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8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6" name="Google Shape;16;p8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0233091" y="159821"/>
            <a:ext cx="1647760" cy="809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805737" cy="2759698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bit.ly/2RiGZxt" TargetMode="External"/><Relationship Id="rId4" Type="http://schemas.openxmlformats.org/officeDocument/2006/relationships/hyperlink" Target="https://cutt.ly/HbKHBB4" TargetMode="External"/><Relationship Id="rId5" Type="http://schemas.openxmlformats.org/officeDocument/2006/relationships/hyperlink" Target="https://cutt.ly/jbKJWtU" TargetMode="External"/><Relationship Id="rId6" Type="http://schemas.openxmlformats.org/officeDocument/2006/relationships/hyperlink" Target="https://www.eoscsecretariat.eu" TargetMode="External"/><Relationship Id="rId7" Type="http://schemas.openxmlformats.org/officeDocument/2006/relationships/hyperlink" Target="https://www.eosc-synergy.eu" TargetMode="External"/><Relationship Id="rId8" Type="http://schemas.openxmlformats.org/officeDocument/2006/relationships/hyperlink" Target="https://www.eosc-portal.eu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Relationship Id="rId4" Type="http://schemas.openxmlformats.org/officeDocument/2006/relationships/image" Target="../media/image6.png"/><Relationship Id="rId5" Type="http://schemas.openxmlformats.org/officeDocument/2006/relationships/hyperlink" Target="https://publicdomainvectors.org/en/free-clipart/Sky-with-clouds-vector-graphics/10652.html" TargetMode="External"/><Relationship Id="rId6" Type="http://schemas.openxmlformats.org/officeDocument/2006/relationships/hyperlink" Target="https://www.science-ouverte.cnrs.fr/actualite/journee-de-leuropean-open-science-cloud-eosc-au-cnrs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brussels.whiterose.ac.uk/the-european-open-science-cloud-the-future-of-open-access-research/" TargetMode="External"/><Relationship Id="rId4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"/>
          <p:cNvSpPr txBox="1"/>
          <p:nvPr>
            <p:ph idx="1" type="subTitle"/>
          </p:nvPr>
        </p:nvSpPr>
        <p:spPr>
          <a:xfrm>
            <a:off x="885500" y="3046296"/>
            <a:ext cx="10102500" cy="13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GB" sz="48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What is European 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-GB" sz="48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Open Science Cloud? </a:t>
            </a:r>
            <a:endParaRPr b="1" i="1" sz="4800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bandera-europa.png" id="88" name="Google Shape;88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1668" y="6310718"/>
            <a:ext cx="762000" cy="50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/>
          <p:nvPr/>
        </p:nvSpPr>
        <p:spPr>
          <a:xfrm>
            <a:off x="1454551" y="6243561"/>
            <a:ext cx="60960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b="0" i="0" lang="en-GB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Horizon 2020 Research and Innovation Programme 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b="0" i="0" lang="en-GB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Grant Agreement # 857647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"/>
          <p:cNvSpPr txBox="1"/>
          <p:nvPr/>
        </p:nvSpPr>
        <p:spPr>
          <a:xfrm>
            <a:off x="4203700" y="5385861"/>
            <a:ext cx="6784300" cy="85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91" name="Google Shape;91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5601" y="830536"/>
            <a:ext cx="3109890" cy="2172244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"/>
          <p:cNvSpPr txBox="1"/>
          <p:nvPr/>
        </p:nvSpPr>
        <p:spPr>
          <a:xfrm>
            <a:off x="689600" y="5385850"/>
            <a:ext cx="104943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João Mendes Moreira</a:t>
            </a:r>
            <a:endParaRPr sz="1500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Head of Scientific Information</a:t>
            </a:r>
            <a:endParaRPr sz="1500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Foundation for Science and Technology (FCT) </a:t>
            </a:r>
            <a:r>
              <a:rPr lang="en-GB" sz="15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| </a:t>
            </a:r>
            <a:r>
              <a:rPr lang="en-GB" sz="15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F</a:t>
            </a:r>
            <a:r>
              <a:rPr lang="en-GB" sz="15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CCN Unit, Portugal </a:t>
            </a:r>
            <a:endParaRPr sz="1500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3" name="Google Shape;93;p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345423" y="5494375"/>
            <a:ext cx="1838514" cy="646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7"/>
          <p:cNvSpPr txBox="1"/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unito"/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Learn more 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55600" lvl="0" marL="45720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Calibri"/>
              <a:buChar char="●"/>
            </a:pP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Documents on EOSC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libri"/>
              <a:buChar char="○"/>
            </a:pP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European Commission. Directory of EOSC related documents: </a:t>
            </a:r>
            <a:r>
              <a:rPr lang="en-GB" sz="2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https://bit.ly/2RiGZxt</a:t>
            </a: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 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3556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libri"/>
              <a:buChar char="○"/>
            </a:pP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European Commission (2017). EOSC Declaration. </a:t>
            </a:r>
            <a:r>
              <a:rPr lang="en-GB" sz="2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https://cutt.ly/HbKHBB4</a:t>
            </a: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 (EOSC Declaration and its principles guiding the implementation).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3556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libri"/>
              <a:buChar char="○"/>
            </a:pP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European Commission (2019). Open Science Factsheet. </a:t>
            </a:r>
            <a:r>
              <a:rPr lang="en-GB" sz="2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https://cutt.ly/jbKJWtU</a:t>
            </a: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 (introduction to the key principles of Open Science and EU’s achievements in this domain).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libri"/>
              <a:buChar char="●"/>
            </a:pP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Selected EOSC related initiatives and projects  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3556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libri"/>
              <a:buChar char="○"/>
            </a:pP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EOSC Secretariat: </a:t>
            </a:r>
            <a:r>
              <a:rPr lang="en-GB" sz="2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https://www.eoscsecretariat.eu</a:t>
            </a: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 (organisational body supporting EOSC Governance).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3556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libri"/>
              <a:buChar char="○"/>
            </a:pP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EOSC Synergy: </a:t>
            </a:r>
            <a:r>
              <a:rPr lang="en-GB" sz="2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https://www.eosc-synergy.eu</a:t>
            </a: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 (project website).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-3556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libri"/>
              <a:buChar char="○"/>
            </a:pP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EOSC Portal: </a:t>
            </a:r>
            <a:r>
              <a:rPr lang="en-GB" sz="2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8"/>
              </a:rPr>
              <a:t>https://www.eosc-portal.eu</a:t>
            </a: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 (gateway to EOSC services and resources).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7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www.eosc-synergy.eu</a:t>
            </a:r>
            <a:endParaRPr/>
          </a:p>
        </p:txBody>
      </p:sp>
      <p:sp>
        <p:nvSpPr>
          <p:cNvPr id="169" name="Google Shape;169;p7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"/>
          <p:cNvSpPr txBox="1"/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unito"/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Snapshot 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937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•"/>
            </a:pP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Introduction 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•"/>
            </a:pP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What is European Open Science Cloud (EOSC)?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•"/>
            </a:pP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Tangible benefits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•"/>
            </a:pP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Challenges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•"/>
            </a:pP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Bigger picture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•"/>
            </a:pP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Learn more 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sp>
        <p:nvSpPr>
          <p:cNvPr id="100" name="Google Shape;100;p2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www.eosc-synergy.eu</a:t>
            </a:r>
            <a:endParaRPr/>
          </a:p>
        </p:txBody>
      </p:sp>
      <p:sp>
        <p:nvSpPr>
          <p:cNvPr id="101" name="Google Shape;101;p2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94279524d0_0_6"/>
          <p:cNvSpPr txBox="1"/>
          <p:nvPr>
            <p:ph type="title"/>
          </p:nvPr>
        </p:nvSpPr>
        <p:spPr>
          <a:xfrm>
            <a:off x="838200" y="365125"/>
            <a:ext cx="92682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Learning outcomes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g94279524d0_0_6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rtl="0" algn="l"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GB"/>
              <a:t>Define the European Open Science Cloud (EOSC) programme.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GB"/>
              <a:t>Explain the key benefits and challenges of the EOSC.</a:t>
            </a:r>
            <a:endParaRPr/>
          </a:p>
        </p:txBody>
      </p:sp>
      <p:sp>
        <p:nvSpPr>
          <p:cNvPr id="109" name="Google Shape;109;g94279524d0_0_6"/>
          <p:cNvSpPr txBox="1"/>
          <p:nvPr>
            <p:ph idx="12" type="sldNum"/>
          </p:nvPr>
        </p:nvSpPr>
        <p:spPr>
          <a:xfrm>
            <a:off x="10503568" y="6356350"/>
            <a:ext cx="850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5" name="Google Shape;115;p3"/>
          <p:cNvSpPr txBox="1"/>
          <p:nvPr/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unito"/>
              <a:buNone/>
            </a:pPr>
            <a:r>
              <a:rPr i="0" lang="en-GB" sz="36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Introduction </a:t>
            </a:r>
            <a:r>
              <a:rPr b="0" i="0" lang="en-GB" sz="3600" u="none" cap="none" strike="noStrike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endParaRPr/>
          </a:p>
        </p:txBody>
      </p:sp>
      <p:sp>
        <p:nvSpPr>
          <p:cNvPr id="116" name="Google Shape;116;p3"/>
          <p:cNvSpPr txBox="1"/>
          <p:nvPr/>
        </p:nvSpPr>
        <p:spPr>
          <a:xfrm>
            <a:off x="838200" y="1573594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unito"/>
              <a:buNone/>
            </a:pPr>
            <a:r>
              <a:t/>
            </a:r>
            <a:endParaRPr b="0" i="0" sz="3600" u="none" cap="none" strike="noStrike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7" name="Google Shape;117;p3"/>
          <p:cNvSpPr/>
          <p:nvPr/>
        </p:nvSpPr>
        <p:spPr>
          <a:xfrm>
            <a:off x="4495800" y="3141710"/>
            <a:ext cx="1918952" cy="965916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dk1"/>
          </a:solidFill>
          <a:ln cap="flat" cmpd="sng" w="12700">
            <a:solidFill>
              <a:srgbClr val="2989A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8" name="Google Shape;118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14752" y="2363858"/>
            <a:ext cx="5501717" cy="2521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8200" y="1290193"/>
            <a:ext cx="3310157" cy="4701928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3"/>
          <p:cNvSpPr txBox="1"/>
          <p:nvPr>
            <p:ph idx="11" type="ftr"/>
          </p:nvPr>
        </p:nvSpPr>
        <p:spPr>
          <a:xfrm>
            <a:off x="0" y="6310300"/>
            <a:ext cx="102528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Image sources: </a:t>
            </a:r>
            <a:r>
              <a:rPr lang="en-GB" u="sng">
                <a:solidFill>
                  <a:schemeClr val="hlink"/>
                </a:solidFill>
                <a:hlinkClick r:id="rId5"/>
              </a:rPr>
              <a:t>https://publicdomainvectors.org/en/free-clipart/Sky-with-clouds-vector-graphics/10652.html</a:t>
            </a:r>
            <a:r>
              <a:rPr lang="en-GB"/>
              <a:t>, </a:t>
            </a:r>
            <a:r>
              <a:rPr lang="en-GB" u="sng">
                <a:solidFill>
                  <a:schemeClr val="hlink"/>
                </a:solidFill>
                <a:hlinkClick r:id="rId6"/>
              </a:rPr>
              <a:t>https://www.science-ouverte.cnrs.fr/actualite/journee-de-leuropean-open-science-cloud-eosc-au-cnrs</a:t>
            </a:r>
            <a:r>
              <a:rPr lang="en-GB"/>
              <a:t>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4"/>
          <p:cNvSpPr txBox="1"/>
          <p:nvPr>
            <p:ph type="title"/>
          </p:nvPr>
        </p:nvSpPr>
        <p:spPr>
          <a:xfrm>
            <a:off x="838200" y="365125"/>
            <a:ext cx="926832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Nunito"/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What is European Open Science Cloud (EOSC)?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4"/>
          <p:cNvSpPr txBox="1"/>
          <p:nvPr>
            <p:ph idx="12" type="sldNum"/>
          </p:nvPr>
        </p:nvSpPr>
        <p:spPr>
          <a:xfrm>
            <a:off x="10503568" y="6356350"/>
            <a:ext cx="85023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27" name="Google Shape;127;p4"/>
          <p:cNvSpPr txBox="1"/>
          <p:nvPr>
            <p:ph idx="1" type="body"/>
          </p:nvPr>
        </p:nvSpPr>
        <p:spPr>
          <a:xfrm>
            <a:off x="838200" y="1661442"/>
            <a:ext cx="5090026" cy="42242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34950" lvl="0" marL="22860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90"/>
              <a:buFont typeface="Calibri"/>
              <a:buChar char="•"/>
            </a:pPr>
            <a:r>
              <a:rPr lang="en-GB" sz="2690">
                <a:latin typeface="Calibri"/>
                <a:ea typeface="Calibri"/>
                <a:cs typeface="Calibri"/>
                <a:sym typeface="Calibri"/>
              </a:rPr>
              <a:t>Programme funded by the European Commission</a:t>
            </a:r>
            <a:endParaRPr sz="2900">
              <a:latin typeface="Calibri"/>
              <a:ea typeface="Calibri"/>
              <a:cs typeface="Calibri"/>
              <a:sym typeface="Calibri"/>
            </a:endParaRPr>
          </a:p>
          <a:p>
            <a:pPr indent="-234950" lvl="0" marL="22860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90"/>
              <a:buFont typeface="Calibri"/>
              <a:buChar char="•"/>
            </a:pPr>
            <a:r>
              <a:rPr lang="en-GB" sz="2690">
                <a:latin typeface="Calibri"/>
                <a:ea typeface="Calibri"/>
                <a:cs typeface="Calibri"/>
                <a:sym typeface="Calibri"/>
              </a:rPr>
              <a:t>40 countries involved</a:t>
            </a:r>
            <a:endParaRPr sz="2900">
              <a:latin typeface="Calibri"/>
              <a:ea typeface="Calibri"/>
              <a:cs typeface="Calibri"/>
              <a:sym typeface="Calibri"/>
            </a:endParaRPr>
          </a:p>
          <a:p>
            <a:pPr indent="-234950" lvl="0" marL="22860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90"/>
              <a:buFont typeface="Calibri"/>
              <a:buChar char="•"/>
            </a:pPr>
            <a:r>
              <a:rPr lang="en-GB" sz="2690">
                <a:latin typeface="Calibri"/>
                <a:ea typeface="Calibri"/>
                <a:cs typeface="Calibri"/>
                <a:sym typeface="Calibri"/>
              </a:rPr>
              <a:t>Reaches 1.7 million European researchers and 70 million students and professionals </a:t>
            </a:r>
            <a:endParaRPr sz="2900">
              <a:latin typeface="Calibri"/>
              <a:ea typeface="Calibri"/>
              <a:cs typeface="Calibri"/>
              <a:sym typeface="Calibri"/>
            </a:endParaRPr>
          </a:p>
          <a:p>
            <a:pPr indent="-234950" lvl="0" marL="22860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90"/>
              <a:buFont typeface="Calibri"/>
              <a:buChar char="•"/>
            </a:pPr>
            <a:r>
              <a:rPr lang="en-GB" sz="2690">
                <a:latin typeface="Calibri"/>
                <a:ea typeface="Calibri"/>
                <a:cs typeface="Calibri"/>
                <a:sym typeface="Calibri"/>
              </a:rPr>
              <a:t>Offers virtual environment with open and seamless services for research data</a:t>
            </a:r>
            <a:endParaRPr sz="2900">
              <a:latin typeface="Calibri"/>
              <a:ea typeface="Calibri"/>
              <a:cs typeface="Calibri"/>
              <a:sym typeface="Calibri"/>
            </a:endParaRPr>
          </a:p>
          <a:p>
            <a:pPr indent="-234950" lvl="0" marL="22860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90"/>
              <a:buFont typeface="Calibri"/>
              <a:buChar char="•"/>
            </a:pPr>
            <a:r>
              <a:rPr lang="en-GB" sz="2690">
                <a:latin typeface="Calibri"/>
                <a:ea typeface="Calibri"/>
                <a:cs typeface="Calibri"/>
                <a:sym typeface="Calibri"/>
              </a:rPr>
              <a:t>A range of projects running to help overcome existing challenges to EOSC</a:t>
            </a:r>
            <a:br>
              <a:rPr lang="en-GB" sz="2690">
                <a:latin typeface="Calibri"/>
                <a:ea typeface="Calibri"/>
                <a:cs typeface="Calibri"/>
                <a:sym typeface="Calibri"/>
              </a:rPr>
            </a:br>
            <a:endParaRPr sz="269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64135" lvl="0" marL="22860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r>
              <a:t/>
            </a:r>
            <a:endParaRPr sz="2590"/>
          </a:p>
          <a:p>
            <a:pPr indent="-64135" lvl="0" marL="22860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r>
              <a:t/>
            </a:r>
            <a:endParaRPr sz="2590"/>
          </a:p>
        </p:txBody>
      </p:sp>
      <p:sp>
        <p:nvSpPr>
          <p:cNvPr id="128" name="Google Shape;128;p4"/>
          <p:cNvSpPr txBox="1"/>
          <p:nvPr>
            <p:ph idx="11" type="ftr"/>
          </p:nvPr>
        </p:nvSpPr>
        <p:spPr>
          <a:xfrm>
            <a:off x="0" y="6310312"/>
            <a:ext cx="8229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Image source: </a:t>
            </a:r>
            <a:r>
              <a:rPr lang="en-GB" u="sng">
                <a:solidFill>
                  <a:schemeClr val="hlink"/>
                </a:solidFill>
                <a:hlinkClick r:id="rId3"/>
              </a:rPr>
              <a:t>https://brussels.whiterose.ac.uk/the-european-open-science-cloud-the-future-of-open-access-research/</a:t>
            </a:r>
            <a:r>
              <a:rPr lang="en-GB"/>
              <a:t> </a:t>
            </a:r>
            <a:endParaRPr/>
          </a:p>
        </p:txBody>
      </p:sp>
      <p:pic>
        <p:nvPicPr>
          <p:cNvPr id="129" name="Google Shape;129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28226" y="1504145"/>
            <a:ext cx="5715000" cy="438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9510b4e8d0_0_0"/>
          <p:cNvSpPr txBox="1"/>
          <p:nvPr>
            <p:ph type="title"/>
          </p:nvPr>
        </p:nvSpPr>
        <p:spPr>
          <a:xfrm>
            <a:off x="838200" y="365125"/>
            <a:ext cx="92682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Tangible benefits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g9510b4e8d0_0_0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•"/>
            </a:pP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As a one-stop-shop, EOSC will enable researchers to manage data along the research life cycle and work with data in an integrated and simplified way.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•"/>
            </a:pP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Use and reuse of cross-disciplinary data will be more effective.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•"/>
            </a:pP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Researchers will be able to run simulations and perform experiments through a web interface.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•"/>
            </a:pP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EOSC supports the principles of Open Science, where researchers can build on existing data, and create new data. 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g9510b4e8d0_0_0"/>
          <p:cNvSpPr txBox="1"/>
          <p:nvPr>
            <p:ph idx="12" type="sldNum"/>
          </p:nvPr>
        </p:nvSpPr>
        <p:spPr>
          <a:xfrm>
            <a:off x="10503568" y="6356350"/>
            <a:ext cx="850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9510b4e8d0_0_7"/>
          <p:cNvSpPr txBox="1"/>
          <p:nvPr>
            <p:ph type="title"/>
          </p:nvPr>
        </p:nvSpPr>
        <p:spPr>
          <a:xfrm>
            <a:off x="838200" y="365125"/>
            <a:ext cx="92682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Challenges</a:t>
            </a:r>
            <a:r>
              <a:rPr lang="en-GB"/>
              <a:t> </a:t>
            </a:r>
            <a:endParaRPr/>
          </a:p>
        </p:txBody>
      </p:sp>
      <p:sp>
        <p:nvSpPr>
          <p:cNvPr id="144" name="Google Shape;144;g9510b4e8d0_0_7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•"/>
            </a:pP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Key challenge is to convince service providers to align their services with EOSC. 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•"/>
            </a:pP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Adjusting and adapting existing services means more investment and resources will be needed. 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•"/>
            </a:pP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EOSC also means researchers will do research in different ways. 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•"/>
            </a:pP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To make use of EOSC, researchers will need to train themselves and be encouraged to use the services as part of routine. </a:t>
            </a:r>
            <a:endParaRPr sz="2600"/>
          </a:p>
        </p:txBody>
      </p:sp>
      <p:sp>
        <p:nvSpPr>
          <p:cNvPr id="145" name="Google Shape;145;g9510b4e8d0_0_7"/>
          <p:cNvSpPr txBox="1"/>
          <p:nvPr>
            <p:ph idx="12" type="sldNum"/>
          </p:nvPr>
        </p:nvSpPr>
        <p:spPr>
          <a:xfrm>
            <a:off x="10503568" y="6356350"/>
            <a:ext cx="850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9510b4e8d0_0_14"/>
          <p:cNvSpPr txBox="1"/>
          <p:nvPr>
            <p:ph type="title"/>
          </p:nvPr>
        </p:nvSpPr>
        <p:spPr>
          <a:xfrm>
            <a:off x="838200" y="365125"/>
            <a:ext cx="92682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Bigger picture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g9510b4e8d0_0_14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•"/>
            </a:pP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Research data and related services will support building the </a:t>
            </a: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European data economy. 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•"/>
            </a:pP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EU member states are working hard to take this opportunity and be able to compete with other countries. 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•"/>
            </a:pP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To be successful, EOSC needs to be straightforward and deliver value to the end user.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Calibri"/>
              <a:buChar char="•"/>
            </a:pP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EOSC is to become a seamless and integrated set of infrastructures and services for better science; easy to use and free for all researchers and relevant stakeholders.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g9510b4e8d0_0_14"/>
          <p:cNvSpPr txBox="1"/>
          <p:nvPr>
            <p:ph idx="12" type="sldNum"/>
          </p:nvPr>
        </p:nvSpPr>
        <p:spPr>
          <a:xfrm>
            <a:off x="10503568" y="6356350"/>
            <a:ext cx="850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53c86832c7_0_0"/>
          <p:cNvSpPr txBox="1"/>
          <p:nvPr>
            <p:ph type="title"/>
          </p:nvPr>
        </p:nvSpPr>
        <p:spPr>
          <a:xfrm>
            <a:off x="838200" y="365125"/>
            <a:ext cx="92682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alibri"/>
                <a:ea typeface="Calibri"/>
                <a:cs typeface="Calibri"/>
                <a:sym typeface="Calibri"/>
              </a:rPr>
              <a:t>Summary 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g53c86832c7_0_0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7350" lvl="0" marL="45720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SzPts val="2500"/>
              <a:buFont typeface="Calibri"/>
              <a:buChar char="●"/>
            </a:pP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EOSC o</a:t>
            </a: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ffers a virtual environment with open and seamless services for research data.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87350" lvl="0" marL="45720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alibri"/>
              <a:buChar char="●"/>
            </a:pP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It will benefit researchers by: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87350" lvl="1" marL="91440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alibri"/>
              <a:buChar char="○"/>
            </a:pP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Enabling them to manage data along the research life cycle and work with data in an integrated and simplified way.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87350" lvl="1" marL="91440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alibri"/>
              <a:buChar char="○"/>
            </a:pP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Enabling them to run simulations and perform experiments through a web interface.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8735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alibri"/>
              <a:buChar char="○"/>
            </a:pP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Enabling them to build on existing data, and create new data. 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8735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alibri"/>
              <a:buChar char="○"/>
            </a:pP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Making a more effective use and reuse of cross-disciplinary data.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-3873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alibri"/>
              <a:buChar char="●"/>
            </a:pP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The new European data economy is expected to increase national budgets and boost economies. 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g53c86832c7_0_0"/>
          <p:cNvSpPr txBox="1"/>
          <p:nvPr>
            <p:ph idx="12" type="sldNum"/>
          </p:nvPr>
        </p:nvSpPr>
        <p:spPr>
          <a:xfrm>
            <a:off x="10503568" y="6356350"/>
            <a:ext cx="8502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EOSC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9BDDF"/>
      </a:accent1>
      <a:accent2>
        <a:srgbClr val="DD282E"/>
      </a:accent2>
      <a:accent3>
        <a:srgbClr val="C8D400"/>
      </a:accent3>
      <a:accent4>
        <a:srgbClr val="FFDB00"/>
      </a:accent4>
      <a:accent5>
        <a:srgbClr val="4472C4"/>
      </a:accent5>
      <a:accent6>
        <a:srgbClr val="70AD47"/>
      </a:accent6>
      <a:hlink>
        <a:srgbClr val="39BDDF"/>
      </a:hlink>
      <a:folHlink>
        <a:srgbClr val="95999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2019-10-03T10:38:56Z</dcterms:created>
  <dc:creator>Iulia Popescu</dc:creator>
</cp:coreProperties>
</file>