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95" r:id="rId9"/>
    <p:sldId id="262" r:id="rId10"/>
    <p:sldId id="26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uRTi18c4dLkNPev5obtn+ypo1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41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1a50e4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1a50e4ae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a1a50e4ae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42a5e17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942a5e179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942a5e179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90c0dc02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90c0dc026_0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c90c0dc026_0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figure is a high level overview of the SQAaaS (Software Quality Assurance as a Service) component that will be developed throughout the Synergy project. You can see 2 outputs we will deliver: the pipeline-as-a-service (that will compose customized pipelines based on the end user selection) and the quality assessment itself, which will provide a quality report and the associated quality (digital) badge, so that users of the software/service can know at a glance its quality attributes/achievements.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/>
            </a:br>
            <a:endParaRPr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c90c0dc02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gc90c0dc02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rgbClr val="3F3F3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10202779" y="1"/>
            <a:ext cx="1989222" cy="103028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 txBox="1">
            <a:spLocks noGrp="1"/>
          </p:cNvSpPr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ubTitle" idx="1"/>
          </p:nvPr>
        </p:nvSpPr>
        <p:spPr>
          <a:xfrm>
            <a:off x="565484" y="3602038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7699" y="207964"/>
            <a:ext cx="1637628" cy="77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 rot="5400000">
            <a:off x="590621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 rot="5400000">
            <a:off x="1176797" y="26528"/>
            <a:ext cx="5811838" cy="648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IF ANIMADO">
  <p:cSld name="GIF ANIMA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5326" y="1648326"/>
            <a:ext cx="3561348" cy="35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unito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91945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>
            <a:spLocks noGrp="1"/>
          </p:cNvSpPr>
          <p:nvPr>
            <p:ph type="pic" idx="2"/>
          </p:nvPr>
        </p:nvSpPr>
        <p:spPr>
          <a:xfrm>
            <a:off x="5183188" y="1215189"/>
            <a:ext cx="6172200" cy="464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6260841"/>
            <a:ext cx="10335125" cy="59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10335126" y="6260841"/>
            <a:ext cx="1856874" cy="59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sz="36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33091" y="159821"/>
            <a:ext cx="1647760" cy="80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805737" cy="27596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ndigo-dc/sqa-baselin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osc-synergy.github.io/service-qa-baseline/" TargetMode="External"/><Relationship Id="rId5" Type="http://schemas.openxmlformats.org/officeDocument/2006/relationships/hyperlink" Target="https://github.com/EOSC-synergy/service-qa-baseline" TargetMode="External"/><Relationship Id="rId4" Type="http://schemas.openxmlformats.org/officeDocument/2006/relationships/hyperlink" Target="https://indigo-dc.github.io/sqa-baselin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885500" y="3046296"/>
            <a:ext cx="10102500" cy="255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EOSC in practice: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Facilitating software quality </a:t>
            </a:r>
            <a:endParaRPr sz="4800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across EOSC services 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</a:pPr>
            <a:endParaRPr sz="4200" dirty="0">
              <a:solidFill>
                <a:schemeClr val="accent3"/>
              </a:solidFill>
            </a:endParaRPr>
          </a:p>
        </p:txBody>
      </p:sp>
      <p:pic>
        <p:nvPicPr>
          <p:cNvPr id="88" name="Google Shape;88;p1" descr="bandera-europ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68" y="6310718"/>
            <a:ext cx="762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454551" y="624356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Horizon 2020 Research and Innovation Programme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# 857647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203700" y="5385861"/>
            <a:ext cx="67843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601" y="830536"/>
            <a:ext cx="3109890" cy="21722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046225" y="5560750"/>
            <a:ext cx="8571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Pablo Orviz, Spanish National Research Council (CSIC) | Institute of Physics of Cantabria (IFCA)</a:t>
            </a:r>
            <a:endParaRPr sz="15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7307" y="5480000"/>
            <a:ext cx="1838493" cy="6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1a50e4ae0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Summary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a1a50e4ae0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EOSC Synergy facilitates software quality and helps ensure customer satisfaction with EOSC services. 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Software Quality Assurance as a Service (SQAaaS) will foster good practices of developing a source code and enable to analyse and assess the quality of any EOSC service that is based on software. 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Still, many researchers need to understand that their software and services should meet quality criteria to win users’ trust.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a1a50e4ae0_0_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Further information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Orviz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, P. et al (2020) A set of Common Software Quality Assurance Baseline Criteria for Research Projects, </a:t>
            </a:r>
            <a:r>
              <a:rPr lang="en-GB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https://github.com/indigo-dc/sqa-baseline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(software) &amp; </a:t>
            </a:r>
            <a:r>
              <a:rPr lang="en-GB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https://indigo-dc.github.io/sqa-baseline/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(website)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Orviz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, P. et al (2020) A set of Common Service Quality Assurance Baseline Criteria for Research Projects, </a:t>
            </a:r>
            <a:r>
              <a:rPr lang="en-GB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https://github.com/EOSC-synergy/service-qa-baseline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(service) &amp; </a:t>
            </a:r>
            <a:r>
              <a:rPr lang="en-GB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https://eosc-synergy.github.io/service-qa-baseline/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(website)</a:t>
            </a:r>
            <a:br>
              <a:rPr lang="en-GB" dirty="0"/>
            </a:br>
            <a:endParaRPr dirty="0"/>
          </a:p>
        </p:txBody>
      </p:sp>
      <p:sp>
        <p:nvSpPr>
          <p:cNvPr id="160" name="Google Shape;160;p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42a5e179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Learning outcomes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942a5e179d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Explain the function of software quality assurance for EOSC services.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Define the benefits of the Software Quality Assurance as a Service platform (</a:t>
            </a:r>
            <a:r>
              <a:rPr lang="en-GB" dirty="0" err="1">
                <a:latin typeface="Calibri"/>
                <a:ea typeface="Calibri"/>
                <a:cs typeface="Calibri"/>
                <a:sym typeface="Calibri"/>
              </a:rPr>
              <a:t>SQAaaS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).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g942a5e179d_0_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Snapshot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End user as priority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Benefits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Challenges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Future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Learn more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Introduction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838200" y="1690688"/>
            <a:ext cx="9665367" cy="70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GB" sz="2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Today, there is a general agreement that software is a key pillar of Open Science. 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GB" sz="2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 Synergy facilitates software quality and helps ensure customer satisfaction with EOSC services. 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GB" sz="2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baseline criteria for the quality assurance of software and services will: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o"/>
            </a:pPr>
            <a:r>
              <a:rPr lang="en-GB" sz="2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 good practices of developing a source code across Europe. 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o"/>
            </a:pPr>
            <a:r>
              <a:rPr lang="en-GB" sz="2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to analyse and assess the quality of any EOSC service that is based on software. </a:t>
            </a: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br>
              <a:rPr lang="en-GB" sz="2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3600"/>
            </a:pPr>
            <a:r>
              <a:rPr lang="en-US" dirty="0">
                <a:latin typeface="Calibri"/>
                <a:cs typeface="Calibri"/>
              </a:rPr>
              <a:t>Quality for software and services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99" name="Google Shape;299;p26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300" name="Google Shape;300;p26"/>
          <p:cNvPicPr preferRelativeResize="0"/>
          <p:nvPr/>
        </p:nvPicPr>
        <p:blipFill rotWithShape="1">
          <a:blip r:embed="rId3">
            <a:alphaModFix/>
          </a:blip>
          <a:srcRect t="1503" b="1503"/>
          <a:stretch/>
        </p:blipFill>
        <p:spPr>
          <a:xfrm>
            <a:off x="1036344" y="1633702"/>
            <a:ext cx="10119311" cy="448813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6"/>
          <p:cNvSpPr/>
          <p:nvPr/>
        </p:nvSpPr>
        <p:spPr>
          <a:xfrm>
            <a:off x="2595178" y="1633702"/>
            <a:ext cx="2223900" cy="10830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6"/>
          <p:cNvSpPr/>
          <p:nvPr/>
        </p:nvSpPr>
        <p:spPr>
          <a:xfrm>
            <a:off x="7372922" y="1606325"/>
            <a:ext cx="2223900" cy="10830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6"/>
          <p:cNvSpPr txBox="1"/>
          <p:nvPr/>
        </p:nvSpPr>
        <p:spPr>
          <a:xfrm>
            <a:off x="2403525" y="2489225"/>
            <a:ext cx="61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T3.1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4" name="Google Shape;304;p26"/>
          <p:cNvSpPr txBox="1"/>
          <p:nvPr/>
        </p:nvSpPr>
        <p:spPr>
          <a:xfrm>
            <a:off x="7157550" y="2489225"/>
            <a:ext cx="61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T3.1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5" name="Google Shape;305;p26"/>
          <p:cNvSpPr txBox="1"/>
          <p:nvPr/>
        </p:nvSpPr>
        <p:spPr>
          <a:xfrm>
            <a:off x="2758150" y="3966325"/>
            <a:ext cx="61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T3.2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26"/>
          <p:cNvSpPr txBox="1"/>
          <p:nvPr/>
        </p:nvSpPr>
        <p:spPr>
          <a:xfrm>
            <a:off x="7558750" y="3966325"/>
            <a:ext cx="61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T3.2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End user as priority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838200" y="1661442"/>
            <a:ext cx="9665368" cy="42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indent="-457200">
              <a:lnSpc>
                <a:spcPct val="110000"/>
              </a:lnSpc>
              <a:spcBef>
                <a:spcPts val="0"/>
              </a:spcBef>
              <a:buSzPts val="2800"/>
            </a:pPr>
            <a:r>
              <a:rPr lang="en-GB" sz="5900" dirty="0">
                <a:latin typeface="Calibri"/>
                <a:ea typeface="Calibri"/>
                <a:cs typeface="Calibri"/>
                <a:sym typeface="Calibri"/>
              </a:rPr>
              <a:t>Compliance with good practices in software development may represent a steep learning curve.</a:t>
            </a:r>
            <a:endParaRPr sz="5900" dirty="0"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lnSpc>
                <a:spcPct val="110000"/>
              </a:lnSpc>
              <a:buSzPts val="2800"/>
            </a:pPr>
            <a:r>
              <a:rPr lang="en-GB" sz="5900" dirty="0">
                <a:latin typeface="Calibri"/>
                <a:ea typeface="Calibri"/>
                <a:cs typeface="Calibri"/>
                <a:sym typeface="Calibri"/>
              </a:rPr>
              <a:t>Setting up the infrastructure entails getting familiar with so-called continuous integration services (CIS). </a:t>
            </a:r>
            <a:endParaRPr sz="5900" dirty="0"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lnSpc>
                <a:spcPct val="110000"/>
              </a:lnSpc>
              <a:buSzPts val="2800"/>
            </a:pPr>
            <a:r>
              <a:rPr lang="en-GB" sz="5900" dirty="0">
                <a:latin typeface="Calibri"/>
                <a:ea typeface="Calibri"/>
                <a:cs typeface="Calibri"/>
                <a:sym typeface="Calibri"/>
              </a:rPr>
              <a:t>EOSC Synergy is not limited to collecting and maintaining quality criteria for software and services.</a:t>
            </a:r>
            <a:endParaRPr sz="5900" dirty="0">
              <a:latin typeface="Calibri"/>
              <a:ea typeface="Calibri"/>
              <a:cs typeface="Calibri"/>
              <a:sym typeface="Calibri"/>
            </a:endParaRPr>
          </a:p>
          <a:p>
            <a:pPr indent="-457200">
              <a:lnSpc>
                <a:spcPct val="110000"/>
              </a:lnSpc>
              <a:buSzPts val="2800"/>
            </a:pPr>
            <a:r>
              <a:rPr lang="en-GB" sz="5900" dirty="0">
                <a:latin typeface="Calibri"/>
                <a:ea typeface="Calibri"/>
                <a:cs typeface="Calibri"/>
                <a:sym typeface="Calibri"/>
              </a:rPr>
              <a:t>The ultimate goal is to provide a platform that automates tasks as much as possible for the end user (Software Quality Assurance/SQA as a Service).</a:t>
            </a:r>
            <a:br>
              <a:rPr lang="en-GB" sz="59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380" dirty="0"/>
            </a:br>
            <a:br>
              <a:rPr lang="en-GB" sz="2380" dirty="0"/>
            </a:br>
            <a:br>
              <a:rPr lang="en-GB" sz="2380" dirty="0"/>
            </a:br>
            <a:endParaRPr sz="2380" dirty="0"/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/>
          </a:p>
        </p:txBody>
      </p:sp>
      <p:sp>
        <p:nvSpPr>
          <p:cNvPr id="126" name="Google Shape;126;p4"/>
          <p:cNvSpPr txBox="1">
            <a:spLocks noGrp="1"/>
          </p:cNvSpPr>
          <p:nvPr>
            <p:ph type="ftr" idx="11"/>
          </p:nvPr>
        </p:nvSpPr>
        <p:spPr>
          <a:xfrm>
            <a:off x="0" y="6310312"/>
            <a:ext cx="8229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source: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Benefits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21687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By using a web interface, the end user can select the criteria that they want to use in their software code.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SQA-as-a-Service will allow the end user to customise their own baselines with the criteria they want to apply to their code, and thus, suitable for any use case.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End user will receive a report and a digital badge indicating the quality of the source code.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The badge recognises hard work and provides confidence and trust for the end user.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6</a:t>
            </a:fld>
            <a:endParaRPr dirty="0"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6997" y="1400622"/>
            <a:ext cx="5021688" cy="43456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6710024" y="5726668"/>
            <a:ext cx="50216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High-level overview of the SQAaaS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6433" y="2296676"/>
            <a:ext cx="1066800" cy="72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583" y="2174429"/>
            <a:ext cx="1321754" cy="9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4233" y="2288991"/>
            <a:ext cx="1066800" cy="72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9433" y="2290102"/>
            <a:ext cx="1066800" cy="72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0783" y="2288991"/>
            <a:ext cx="1066800" cy="72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1233" y="2295147"/>
            <a:ext cx="1066800" cy="72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307" y="3084147"/>
            <a:ext cx="8382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8322" y="3010160"/>
            <a:ext cx="9144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4236" y="3041743"/>
            <a:ext cx="86677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53"/>
          <p:cNvSpPr txBox="1"/>
          <p:nvPr/>
        </p:nvSpPr>
        <p:spPr>
          <a:xfrm>
            <a:off x="6745626" y="1519176"/>
            <a:ext cx="1112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 Data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53"/>
          <p:cNvSpPr txBox="1"/>
          <p:nvPr/>
        </p:nvSpPr>
        <p:spPr>
          <a:xfrm>
            <a:off x="8207524" y="1510041"/>
            <a:ext cx="1096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Badge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Issuance</a:t>
            </a:r>
            <a:endParaRPr sz="1500"/>
          </a:p>
        </p:txBody>
      </p:sp>
      <p:sp>
        <p:nvSpPr>
          <p:cNvPr id="641" name="Google Shape;641;p53"/>
          <p:cNvSpPr txBox="1"/>
          <p:nvPr/>
        </p:nvSpPr>
        <p:spPr>
          <a:xfrm>
            <a:off x="2573272" y="3053345"/>
            <a:ext cx="1047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Test Data Ingestion</a:t>
            </a:r>
            <a:endParaRPr sz="15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53"/>
          <p:cNvSpPr txBox="1"/>
          <p:nvPr/>
        </p:nvSpPr>
        <p:spPr>
          <a:xfrm>
            <a:off x="3744849" y="3001293"/>
            <a:ext cx="141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FAIR assessment</a:t>
            </a:r>
            <a:endParaRPr sz="15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Deployment</a:t>
            </a:r>
            <a:endParaRPr sz="15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53"/>
          <p:cNvSpPr txBox="1"/>
          <p:nvPr/>
        </p:nvSpPr>
        <p:spPr>
          <a:xfrm>
            <a:off x="696069" y="4836747"/>
            <a:ext cx="1870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Style checks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Unit tests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Integration tests</a:t>
            </a:r>
            <a:endParaRPr sz="15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53"/>
          <p:cNvSpPr txBox="1"/>
          <p:nvPr/>
        </p:nvSpPr>
        <p:spPr>
          <a:xfrm>
            <a:off x="6526550" y="4696740"/>
            <a:ext cx="1575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5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53"/>
          <p:cNvSpPr txBox="1"/>
          <p:nvPr/>
        </p:nvSpPr>
        <p:spPr>
          <a:xfrm>
            <a:off x="8183139" y="3903279"/>
            <a:ext cx="1223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Certify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quality 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attributes</a:t>
            </a:r>
            <a:endParaRPr sz="1500"/>
          </a:p>
        </p:txBody>
      </p:sp>
      <p:sp>
        <p:nvSpPr>
          <p:cNvPr id="646" name="Google Shape;646;p53"/>
          <p:cNvSpPr txBox="1"/>
          <p:nvPr/>
        </p:nvSpPr>
        <p:spPr>
          <a:xfrm>
            <a:off x="819699" y="328920"/>
            <a:ext cx="100095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0000"/>
              </a:lnSpc>
              <a:buClr>
                <a:schemeClr val="accent1"/>
              </a:buClr>
              <a:buSzPts val="3600"/>
            </a:pPr>
            <a:r>
              <a:rPr lang="en-US" sz="3600" dirty="0">
                <a:solidFill>
                  <a:schemeClr val="accent1"/>
                </a:solidFill>
                <a:latin typeface="Calibri"/>
                <a:cs typeface="Calibri"/>
                <a:sym typeface="Nunito"/>
              </a:rPr>
              <a:t>SQA implementation: Integration / FAIR tests</a:t>
            </a:r>
            <a:endParaRPr sz="3600" dirty="0">
              <a:solidFill>
                <a:schemeClr val="accent1"/>
              </a:solidFill>
              <a:latin typeface="Calibri"/>
              <a:cs typeface="Calibri"/>
              <a:sym typeface="Nunito"/>
            </a:endParaRPr>
          </a:p>
        </p:txBody>
      </p:sp>
      <p:sp>
        <p:nvSpPr>
          <p:cNvPr id="647" name="Google Shape;647;p53"/>
          <p:cNvSpPr/>
          <p:nvPr/>
        </p:nvSpPr>
        <p:spPr>
          <a:xfrm>
            <a:off x="839441" y="5360004"/>
            <a:ext cx="1575900" cy="307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8" name="Google Shape;648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000" y="1874717"/>
            <a:ext cx="943500" cy="64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6850" y="1217483"/>
            <a:ext cx="1690406" cy="645733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53"/>
          <p:cNvSpPr/>
          <p:nvPr/>
        </p:nvSpPr>
        <p:spPr>
          <a:xfrm>
            <a:off x="3583359" y="1304496"/>
            <a:ext cx="757200" cy="656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FUJI</a:t>
            </a:r>
            <a:endParaRPr sz="1000"/>
          </a:p>
        </p:txBody>
      </p:sp>
      <p:sp>
        <p:nvSpPr>
          <p:cNvPr id="651" name="Google Shape;651;p53"/>
          <p:cNvSpPr/>
          <p:nvPr/>
        </p:nvSpPr>
        <p:spPr>
          <a:xfrm>
            <a:off x="4201317" y="1616665"/>
            <a:ext cx="876300" cy="759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FAIR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Evaluator</a:t>
            </a:r>
            <a:endParaRPr sz="500"/>
          </a:p>
        </p:txBody>
      </p:sp>
      <p:pic>
        <p:nvPicPr>
          <p:cNvPr id="652" name="Google Shape;652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14367" y="168090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53"/>
          <p:cNvSpPr/>
          <p:nvPr/>
        </p:nvSpPr>
        <p:spPr>
          <a:xfrm>
            <a:off x="5412750" y="1551628"/>
            <a:ext cx="924000" cy="8004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4" name="Google Shape;654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69950" y="164702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3"/>
          <p:cNvSpPr txBox="1"/>
          <p:nvPr/>
        </p:nvSpPr>
        <p:spPr>
          <a:xfrm>
            <a:off x="5116449" y="2959360"/>
            <a:ext cx="141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FAIR verification</a:t>
            </a:r>
            <a:endParaRPr sz="15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tests</a:t>
            </a:r>
            <a:endParaRPr sz="15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6" name="Google Shape;65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2933" y="2167941"/>
            <a:ext cx="1331783" cy="908029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53"/>
          <p:cNvSpPr txBox="1"/>
          <p:nvPr/>
        </p:nvSpPr>
        <p:spPr>
          <a:xfrm>
            <a:off x="9936150" y="1514753"/>
            <a:ext cx="13593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Artifacts</a:t>
            </a:r>
            <a:endParaRPr sz="1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8" name="Google Shape;658;p5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96606" y="3229739"/>
            <a:ext cx="879928" cy="713451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53"/>
          <p:cNvSpPr txBox="1"/>
          <p:nvPr/>
        </p:nvSpPr>
        <p:spPr>
          <a:xfrm>
            <a:off x="9964662" y="3990753"/>
            <a:ext cx="13251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Produce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release</a:t>
            </a:r>
            <a:endParaRPr sz="15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0" name="Google Shape;660;p53"/>
          <p:cNvPicPr preferRelativeResize="0"/>
          <p:nvPr/>
        </p:nvPicPr>
        <p:blipFill rotWithShape="1">
          <a:blip r:embed="rId11">
            <a:alphaModFix/>
          </a:blip>
          <a:srcRect r="26411" b="6655"/>
          <a:stretch/>
        </p:blipFill>
        <p:spPr>
          <a:xfrm>
            <a:off x="3741032" y="3859442"/>
            <a:ext cx="1415999" cy="13501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1" name="Google Shape;661;p53"/>
          <p:cNvCxnSpPr/>
          <p:nvPr/>
        </p:nvCxnSpPr>
        <p:spPr>
          <a:xfrm rot="10800000" flipH="1">
            <a:off x="650400" y="6151650"/>
            <a:ext cx="10891200" cy="9600"/>
          </a:xfrm>
          <a:prstGeom prst="straightConnector1">
            <a:avLst/>
          </a:prstGeom>
          <a:noFill/>
          <a:ln w="76200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" name="Google Shape;134;p5">
            <a:extLst>
              <a:ext uri="{FF2B5EF4-FFF2-40B4-BE49-F238E27FC236}">
                <a16:creationId xmlns:a16="http://schemas.microsoft.com/office/drawing/2014/main" id="{2888D244-0A4B-8045-9EC5-753AF8B371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7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Challenges and future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 biggest challenge is cultural.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Still, researchers need to embrace the values of Open Science. 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Others will only adopt software and services if these meet the quality criteria.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 baseline criteria are available in a GitHub repository.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SQA-as-a-Service platform is expected to be ready in early 2022. 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  <a:br>
              <a:rPr lang="en-GB"/>
            </a:br>
            <a:endParaRPr/>
          </a:p>
        </p:txBody>
      </p:sp>
      <p:sp>
        <p:nvSpPr>
          <p:cNvPr id="144" name="Google Shape;144;p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737</Words>
  <Application>Microsoft Macintosh PowerPoint</Application>
  <PresentationFormat>Widescreen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Nunito</vt:lpstr>
      <vt:lpstr>Calibri</vt:lpstr>
      <vt:lpstr>Arial</vt:lpstr>
      <vt:lpstr>Tema de Office</vt:lpstr>
      <vt:lpstr>PowerPoint Presentation</vt:lpstr>
      <vt:lpstr>Learning outcomes </vt:lpstr>
      <vt:lpstr>Snapshot </vt:lpstr>
      <vt:lpstr>Introduction  </vt:lpstr>
      <vt:lpstr>Quality for software and services</vt:lpstr>
      <vt:lpstr>End user as priority </vt:lpstr>
      <vt:lpstr>Benefits </vt:lpstr>
      <vt:lpstr>PowerPoint Presentation</vt:lpstr>
      <vt:lpstr>Challenges and future</vt:lpstr>
      <vt:lpstr>Summary</vt:lpstr>
      <vt:lpstr>Further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 Popescu</dc:creator>
  <cp:lastModifiedBy>Microsoft Office User</cp:lastModifiedBy>
  <cp:revision>5</cp:revision>
  <dcterms:created xsi:type="dcterms:W3CDTF">2019-10-03T10:38:56Z</dcterms:created>
  <dcterms:modified xsi:type="dcterms:W3CDTF">2021-05-26T08:56:22Z</dcterms:modified>
</cp:coreProperties>
</file>