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Nuni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pZ1dUo4IawlImdf+z94qyHsXU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slide" Target="slides/slide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2.xml"/><Relationship Id="rId18" Type="http://schemas.openxmlformats.org/officeDocument/2006/relationships/font" Target="fonts/Nuni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gif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solidFill>
          <a:srgbClr val="3F3F3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10202779" y="1"/>
            <a:ext cx="1989222" cy="103028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0"/>
          <p:cNvSpPr txBox="1"/>
          <p:nvPr>
            <p:ph type="ctrTitle"/>
          </p:nvPr>
        </p:nvSpPr>
        <p:spPr>
          <a:xfrm>
            <a:off x="565484" y="1122363"/>
            <a:ext cx="1010251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565484" y="3602038"/>
            <a:ext cx="1010251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0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" name="Google Shape;2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97699" y="207964"/>
            <a:ext cx="1637628" cy="77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 rot="5400000">
            <a:off x="590621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" type="body"/>
          </p:nvPr>
        </p:nvSpPr>
        <p:spPr>
          <a:xfrm rot="5400000">
            <a:off x="1176797" y="26528"/>
            <a:ext cx="5811838" cy="6489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IF ANIMADO">
  <p:cSld name="GIF ANIMAD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0" y="0"/>
            <a:ext cx="12192000" cy="625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5326" y="1648326"/>
            <a:ext cx="3561348" cy="35613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1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unito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type="title"/>
          </p:nvPr>
        </p:nvSpPr>
        <p:spPr>
          <a:xfrm>
            <a:off x="839788" y="457200"/>
            <a:ext cx="919454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" type="body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/>
          <p:nvPr>
            <p:ph idx="2" type="pic"/>
          </p:nvPr>
        </p:nvSpPr>
        <p:spPr>
          <a:xfrm>
            <a:off x="5183188" y="1215189"/>
            <a:ext cx="6172200" cy="464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6260841"/>
            <a:ext cx="10335125" cy="5971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10335126" y="6260841"/>
            <a:ext cx="1856874" cy="597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9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  <a:defRPr b="0" i="0" sz="36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233091" y="159821"/>
            <a:ext cx="1647760" cy="80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805737" cy="27596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eosc-hub.eu/events/realising-european-open-science-cloud/how-can-i-onboard-my-resource-eosc" TargetMode="External"/><Relationship Id="rId4" Type="http://schemas.openxmlformats.org/officeDocument/2006/relationships/hyperlink" Target="https://www.fitsm.eu/download/363/" TargetMode="External"/><Relationship Id="rId5" Type="http://schemas.openxmlformats.org/officeDocument/2006/relationships/hyperlink" Target="https://www.fitsm.eu/downloads/#toggle-id-9" TargetMode="External"/><Relationship Id="rId6" Type="http://schemas.openxmlformats.org/officeDocument/2006/relationships/hyperlink" Target="https://wiki.eosc-hub.eu/download/attachments/68223757/Onboarding1-intro.pptx?version=2&amp;modificationDate=1589883465300&amp;api=v2" TargetMode="External"/><Relationship Id="rId7" Type="http://schemas.openxmlformats.org/officeDocument/2006/relationships/hyperlink" Target="mailto:matti.heikkurinen@egi.eu" TargetMode="External"/><Relationship Id="rId8" Type="http://schemas.openxmlformats.org/officeDocument/2006/relationships/hyperlink" Target="mailto:policy@egi.e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hyperlink" Target="https://www.bbx.d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eosc-hub.eu/events/realising-european-open-science-cloud/how-can-i-onboard-my-resource-eosc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eosc-hub.eu/events/realising-european-open-science-cloud/how-can-i-onboard-my-resource-eosc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eosc-hub.eu/events/realising-european-open-science-cloud/how-can-i-onboard-my-resource-eos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885500" y="3046296"/>
            <a:ext cx="10102500" cy="1375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555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Integrating resources into </a:t>
            </a:r>
            <a:r>
              <a:rPr lang="en-GB" sz="555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EOSC: What, why, and how? </a:t>
            </a:r>
            <a:endParaRPr sz="555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5550">
              <a:solidFill>
                <a:schemeClr val="accent3"/>
              </a:solidFill>
            </a:endParaRPr>
          </a:p>
        </p:txBody>
      </p:sp>
      <p:pic>
        <p:nvPicPr>
          <p:cNvPr descr="bandera-europa.png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668" y="6310718"/>
            <a:ext cx="762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454551" y="624356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Horizon 2020 Research and Innovation Programme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Agreement # 857647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203700" y="5385861"/>
            <a:ext cx="67843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601" y="830536"/>
            <a:ext cx="3109890" cy="21722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888750" y="5429532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C8D400"/>
                </a:solidFill>
                <a:latin typeface="Calibri"/>
                <a:ea typeface="Calibri"/>
                <a:cs typeface="Calibri"/>
                <a:sym typeface="Calibri"/>
              </a:rPr>
              <a:t>Matti Heikkurinen</a:t>
            </a:r>
            <a:endParaRPr>
              <a:solidFill>
                <a:srgbClr val="C8D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C8D400"/>
                </a:solidFill>
                <a:latin typeface="Calibri"/>
                <a:ea typeface="Calibri"/>
                <a:cs typeface="Calibri"/>
                <a:sym typeface="Calibri"/>
              </a:rPr>
              <a:t>Senior Strategy and Innovation Officer</a:t>
            </a:r>
            <a:endParaRPr>
              <a:solidFill>
                <a:srgbClr val="C8D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C8D400"/>
                </a:solidFill>
                <a:latin typeface="Calibri"/>
                <a:ea typeface="Calibri"/>
                <a:cs typeface="Calibri"/>
                <a:sym typeface="Calibri"/>
              </a:rPr>
              <a:t> EGI Foundation, The Netherlands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49774" y="5491525"/>
            <a:ext cx="1838501" cy="6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Summary</a:t>
            </a:r>
            <a:r>
              <a:rPr lang="en-GB"/>
              <a:t> </a:t>
            </a:r>
            <a:endParaRPr/>
          </a:p>
        </p:txBody>
      </p:sp>
      <p:sp>
        <p:nvSpPr>
          <p:cNvPr id="260" name="Google Shape;260;p31"/>
          <p:cNvSpPr txBox="1"/>
          <p:nvPr>
            <p:ph idx="1" type="body"/>
          </p:nvPr>
        </p:nvSpPr>
        <p:spPr>
          <a:xfrm>
            <a:off x="838200" y="1825625"/>
            <a:ext cx="92683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EOSC is emerging as a de-centralised network or a federation of research resources.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To facilitate Open Science, EOSC needs to be a tightly integrated federation.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EOSC IT Service Management is about the delivery of value to customers through systematically managing services (and resources) made available through EOSC.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EOSC resource integration forces looking into the question “What is the resource you want to onboard?” – usually in much finer detail than expected.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A smooth onboarding process is a critical success factor for EOSC. Process to be further refined.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61" name="Google Shape;261;p31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2" name="Google Shape;262;p31"/>
          <p:cNvSpPr txBox="1"/>
          <p:nvPr>
            <p:ph idx="11" type="ftr"/>
          </p:nvPr>
        </p:nvSpPr>
        <p:spPr>
          <a:xfrm>
            <a:off x="198750" y="6356363"/>
            <a:ext cx="7315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References and further readings</a:t>
            </a:r>
            <a:r>
              <a:rPr lang="en-GB"/>
              <a:t> </a:t>
            </a:r>
            <a:endParaRPr/>
          </a:p>
        </p:txBody>
      </p:sp>
      <p:sp>
        <p:nvSpPr>
          <p:cNvPr id="268" name="Google Shape;268;p8"/>
          <p:cNvSpPr txBox="1"/>
          <p:nvPr>
            <p:ph idx="1" type="body"/>
          </p:nvPr>
        </p:nvSpPr>
        <p:spPr>
          <a:xfrm>
            <a:off x="838200" y="1825625"/>
            <a:ext cx="9889800" cy="3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Appelton, O. (17 November 2020). “How can I onboard my resource to EOSC?”,</a:t>
            </a:r>
            <a:r>
              <a:rPr i="1" lang="en-GB" sz="19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a session during the event “Realising the European Open Science Cloud” (with slides and a recording), </a:t>
            </a:r>
            <a:r>
              <a:rPr lang="en-GB" sz="19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https://www.eosc-hub.eu/events/realising-european-open-science-cloud/how-can-i-onboard-my-resource-eosc#</a:t>
            </a: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FitSM, FitSM Foundation, Foundation training in IT Service Management according to FitSM, v2.11, </a:t>
            </a:r>
            <a:r>
              <a:rPr lang="en-GB" sz="1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https://www.fitsm.eu/download/363</a:t>
            </a: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FitSM, Service Planning &amp; Delivery, Advanced training in service planning and delivery according to FitSM, v2.5, </a:t>
            </a:r>
            <a:r>
              <a:rPr lang="en-GB" sz="1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https://www.fitsm.eu/downloads/#toggle-id-9</a:t>
            </a: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For a historical comparison, see: Appleton, O., EGI/EOSC-hub, “EOSC portal service onboarding - Training for EOSC projects”, EOSC Hub Week, 20 May 2020, </a:t>
            </a:r>
            <a:r>
              <a:rPr lang="en-GB" sz="1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https://wiki.eosc-hub.eu/download/attachments/68223757/Onboarding1-intro.pptx?version=2&amp;modificationDate=1589883465300&amp;api=v2</a:t>
            </a: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If you have further questions on this presentation, please feel free to contact Matti Heikkurinen at </a:t>
            </a:r>
            <a:r>
              <a:rPr lang="en-GB" sz="1665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matti.heikkurinen@egi.eu</a:t>
            </a:r>
            <a:r>
              <a:rPr lang="en-GB" sz="1665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65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policy@egi.eu</a:t>
            </a:r>
            <a:r>
              <a:rPr lang="en-GB" sz="1665">
                <a:latin typeface="Calibri"/>
                <a:ea typeface="Calibri"/>
                <a:cs typeface="Calibri"/>
                <a:sym typeface="Calibri"/>
              </a:rPr>
              <a:t>.</a:t>
            </a:r>
            <a:endParaRPr sz="1665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t/>
            </a:r>
            <a:endParaRPr sz="1665">
              <a:latin typeface="Calibri"/>
              <a:ea typeface="Calibri"/>
              <a:cs typeface="Calibri"/>
              <a:sym typeface="Calibri"/>
            </a:endParaRPr>
          </a:p>
          <a:p>
            <a:pPr indent="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90"/>
          </a:p>
        </p:txBody>
      </p:sp>
      <p:sp>
        <p:nvSpPr>
          <p:cNvPr id="269" name="Google Shape;269;p8"/>
          <p:cNvSpPr txBox="1"/>
          <p:nvPr>
            <p:ph idx="11" type="ftr"/>
          </p:nvPr>
        </p:nvSpPr>
        <p:spPr>
          <a:xfrm>
            <a:off x="198750" y="6356363"/>
            <a:ext cx="7315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270" name="Google Shape;270;p8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Learning outcomes</a:t>
            </a:r>
            <a:endParaRPr/>
          </a:p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838200" y="1825625"/>
            <a:ext cx="94281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Understand what a federated structure, such as the European Open Science Cloud (EOSC) is, why it matters, and how it works.</a:t>
            </a:r>
            <a:endParaRPr sz="2600"/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Identify the key aspects of IT service (resource) management in relation to the EOSC portal.</a:t>
            </a:r>
            <a:endParaRPr sz="2600"/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Understand the concept of resource integration into EOSC.</a:t>
            </a:r>
            <a:endParaRPr sz="2600"/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Distinguish between different steps of EOSC integration.</a:t>
            </a:r>
            <a:endParaRPr sz="2600"/>
          </a:p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198750" y="6356363"/>
            <a:ext cx="7315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Snapshot</a:t>
            </a:r>
            <a:r>
              <a:rPr lang="en-GB"/>
              <a:t> </a:t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838200" y="1825625"/>
            <a:ext cx="10515600" cy="3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EOSC as a federation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Integrating services or resources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Process for connecting resources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EOSC profiles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09" name="Google Shape;109;p2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Introduction</a:t>
            </a:r>
            <a:r>
              <a:rPr lang="en-GB"/>
              <a:t> </a:t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758448" y="1502979"/>
            <a:ext cx="10595351" cy="435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3600">
                <a:latin typeface="Calibri"/>
                <a:ea typeface="Calibri"/>
                <a:cs typeface="Calibri"/>
                <a:sym typeface="Calibri"/>
              </a:rPr>
              <a:t>Wish You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3600">
                <a:latin typeface="Calibri"/>
                <a:ea typeface="Calibri"/>
                <a:cs typeface="Calibri"/>
                <a:sym typeface="Calibri"/>
              </a:rPr>
              <a:t>Were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3600">
                <a:latin typeface="Calibri"/>
                <a:ea typeface="Calibri"/>
                <a:cs typeface="Calibri"/>
                <a:sym typeface="Calibri"/>
              </a:rPr>
              <a:t>Not Here?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erson sitting on top of a sandy beach&#10;&#10;Description automatically generated" id="117" name="Google Shape;11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8153" y="1027906"/>
            <a:ext cx="8383847" cy="522313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/>
        </p:nvSpPr>
        <p:spPr>
          <a:xfrm>
            <a:off x="-95924" y="6251050"/>
            <a:ext cx="72057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source:</a:t>
            </a: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Laura Hoffmann – www.bbx.de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/>
        </p:nvSpPr>
        <p:spPr>
          <a:xfrm>
            <a:off x="8077080" y="643068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5" name="Google Shape;125;p3"/>
          <p:cNvGrpSpPr/>
          <p:nvPr/>
        </p:nvGrpSpPr>
        <p:grpSpPr>
          <a:xfrm>
            <a:off x="9241430" y="1813034"/>
            <a:ext cx="1603088" cy="3965124"/>
            <a:chOff x="2188832" y="2154"/>
            <a:chExt cx="2508396" cy="4898708"/>
          </a:xfrm>
        </p:grpSpPr>
        <p:sp>
          <p:nvSpPr>
            <p:cNvPr id="126" name="Google Shape;126;p3"/>
            <p:cNvSpPr/>
            <p:nvPr/>
          </p:nvSpPr>
          <p:spPr>
            <a:xfrm>
              <a:off x="2188832" y="2154"/>
              <a:ext cx="2462437" cy="94205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1DD47"/>
                </a:gs>
                <a:gs pos="50000">
                  <a:srgbClr val="D0DE00"/>
                </a:gs>
                <a:gs pos="100000">
                  <a:srgbClr val="C0CC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2234820" y="48142"/>
              <a:ext cx="2370461" cy="85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GB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Invisible coordinator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188832" y="991316"/>
              <a:ext cx="2462437" cy="94205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E4E747"/>
                </a:gs>
                <a:gs pos="50000">
                  <a:srgbClr val="E5E900"/>
                </a:gs>
                <a:gs pos="100000">
                  <a:srgbClr val="D3D6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2234820" y="1037304"/>
              <a:ext cx="2370461" cy="85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GB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Advisor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188832" y="1980479"/>
              <a:ext cx="2462437" cy="94205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1E847"/>
                </a:gs>
                <a:gs pos="50000">
                  <a:srgbClr val="F4E900"/>
                </a:gs>
                <a:gs pos="100000">
                  <a:srgbClr val="E1D6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2234828" y="2026482"/>
              <a:ext cx="2462400" cy="8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GB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Matchmaker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188832" y="2969641"/>
              <a:ext cx="2462437" cy="94205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BE547"/>
                </a:gs>
                <a:gs pos="50000">
                  <a:srgbClr val="FFE600"/>
                </a:gs>
                <a:gs pos="100000">
                  <a:srgbClr val="E3D3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2234820" y="3015629"/>
              <a:ext cx="2370461" cy="85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GB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One Stop Shop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188832" y="3958803"/>
              <a:ext cx="2462437" cy="94205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DE47"/>
                </a:gs>
                <a:gs pos="50000">
                  <a:srgbClr val="FFE300"/>
                </a:gs>
                <a:gs pos="100000">
                  <a:srgbClr val="E3CF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2234820" y="4004791"/>
              <a:ext cx="2370461" cy="85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GB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Integrator</a:t>
              </a: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3"/>
          <p:cNvSpPr txBox="1"/>
          <p:nvPr/>
        </p:nvSpPr>
        <p:spPr>
          <a:xfrm>
            <a:off x="838200" y="548129"/>
            <a:ext cx="9268326" cy="798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b="0" i="0" lang="en-GB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EOSC as a federation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-30444" y="6244956"/>
            <a:ext cx="101065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 adapted from FitSM, Service Planning &amp; Delivery, Advanced training in service planning and delivery according to FitSM, v2.5.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838200" y="1654125"/>
            <a:ext cx="5799300" cy="25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3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EOSC is emerging as a de-centralised network or a federation with a minimal core supporting a service entry. </a:t>
            </a:r>
            <a:endParaRPr sz="2600"/>
          </a:p>
          <a:p>
            <a:pPr indent="-393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facilitate Open Science, EOSC needs to be fairly tightly integrated. </a:t>
            </a:r>
            <a:endParaRPr sz="2600"/>
          </a:p>
          <a:p>
            <a:pPr indent="-393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to finding resources in the portal, the user should be able to trust 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quality and available support to 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use these resources</a:t>
            </a: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3"/>
          <p:cNvGrpSpPr/>
          <p:nvPr/>
        </p:nvGrpSpPr>
        <p:grpSpPr>
          <a:xfrm>
            <a:off x="7290222" y="1813035"/>
            <a:ext cx="1573716" cy="3965124"/>
            <a:chOff x="2188832" y="2154"/>
            <a:chExt cx="2462437" cy="4898708"/>
          </a:xfrm>
        </p:grpSpPr>
        <p:sp>
          <p:nvSpPr>
            <p:cNvPr id="140" name="Google Shape;140;p3"/>
            <p:cNvSpPr/>
            <p:nvPr/>
          </p:nvSpPr>
          <p:spPr>
            <a:xfrm>
              <a:off x="2188832" y="2154"/>
              <a:ext cx="2462437" cy="94205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1DD47"/>
                </a:gs>
                <a:gs pos="50000">
                  <a:srgbClr val="D0DE00"/>
                </a:gs>
                <a:gs pos="100000">
                  <a:srgbClr val="C0CC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2234820" y="48142"/>
              <a:ext cx="2370461" cy="85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1" lang="en-GB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Low level of integration</a:t>
              </a:r>
              <a:endParaRPr b="0" i="1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2188832" y="3958803"/>
              <a:ext cx="2462437" cy="94205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DE47"/>
                </a:gs>
                <a:gs pos="50000">
                  <a:srgbClr val="FFE300"/>
                </a:gs>
                <a:gs pos="100000">
                  <a:srgbClr val="E3CF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2234821" y="4004791"/>
              <a:ext cx="2370461" cy="85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1" lang="en-GB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 level of integration</a:t>
              </a:r>
              <a:endParaRPr b="0" i="1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3"/>
          <p:cNvSpPr/>
          <p:nvPr/>
        </p:nvSpPr>
        <p:spPr>
          <a:xfrm>
            <a:off x="7700533" y="3042356"/>
            <a:ext cx="753094" cy="143338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Onboarding services or resources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838200" y="1825625"/>
            <a:ext cx="63405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Onboarding a service or a resource into EOSC means breaking new ground and expanding a potential user community.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The challenge is to document a new service and making sure it works in a predictable manner.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EOSC Service Management System provides a common framework.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Onboarding focuses on two things: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Describing the function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Building the foundations of the quality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Integrating a resource into EOSC ⇒ “Resource as a Service”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4"/>
          <p:cNvSpPr txBox="1"/>
          <p:nvPr>
            <p:ph idx="11" type="ftr"/>
          </p:nvPr>
        </p:nvSpPr>
        <p:spPr>
          <a:xfrm>
            <a:off x="838200" y="6356350"/>
            <a:ext cx="7315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53" name="Google Shape;153;p24"/>
          <p:cNvGrpSpPr/>
          <p:nvPr/>
        </p:nvGrpSpPr>
        <p:grpSpPr>
          <a:xfrm>
            <a:off x="7699653" y="2453300"/>
            <a:ext cx="4031690" cy="898967"/>
            <a:chOff x="678" y="213298"/>
            <a:chExt cx="4031690" cy="898967"/>
          </a:xfrm>
        </p:grpSpPr>
        <p:sp>
          <p:nvSpPr>
            <p:cNvPr id="154" name="Google Shape;154;p24"/>
            <p:cNvSpPr/>
            <p:nvPr/>
          </p:nvSpPr>
          <p:spPr>
            <a:xfrm>
              <a:off x="678" y="213298"/>
              <a:ext cx="898967" cy="898967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30AA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4"/>
            <p:cNvSpPr txBox="1"/>
            <p:nvPr/>
          </p:nvSpPr>
          <p:spPr>
            <a:xfrm>
              <a:off x="132329" y="344949"/>
              <a:ext cx="635665" cy="635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Function</a:t>
              </a:r>
              <a:endParaRPr/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972642" y="402081"/>
              <a:ext cx="521401" cy="521401"/>
            </a:xfrm>
            <a:prstGeom prst="mathPlus">
              <a:avLst>
                <a:gd fmla="val 23520" name="adj1"/>
              </a:avLst>
            </a:prstGeom>
            <a:solidFill>
              <a:srgbClr val="ACDAEC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4"/>
            <p:cNvSpPr txBox="1"/>
            <p:nvPr/>
          </p:nvSpPr>
          <p:spPr>
            <a:xfrm>
              <a:off x="1041754" y="601465"/>
              <a:ext cx="383177" cy="122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1567040" y="213298"/>
              <a:ext cx="898967" cy="898967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30AA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4"/>
            <p:cNvSpPr txBox="1"/>
            <p:nvPr/>
          </p:nvSpPr>
          <p:spPr>
            <a:xfrm>
              <a:off x="1698691" y="344949"/>
              <a:ext cx="635665" cy="635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Quality</a:t>
              </a: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2539004" y="402081"/>
              <a:ext cx="521401" cy="521401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ACDAEC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4"/>
            <p:cNvSpPr txBox="1"/>
            <p:nvPr/>
          </p:nvSpPr>
          <p:spPr>
            <a:xfrm>
              <a:off x="2608116" y="509490"/>
              <a:ext cx="383177" cy="306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3133401" y="213298"/>
              <a:ext cx="898967" cy="898967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30AA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4"/>
            <p:cNvSpPr txBox="1"/>
            <p:nvPr/>
          </p:nvSpPr>
          <p:spPr>
            <a:xfrm>
              <a:off x="3265052" y="344949"/>
              <a:ext cx="635665" cy="635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Value</a:t>
              </a:r>
              <a:endParaRPr/>
            </a:p>
          </p:txBody>
        </p:sp>
      </p:grpSp>
      <p:sp>
        <p:nvSpPr>
          <p:cNvPr id="164" name="Google Shape;164;p24"/>
          <p:cNvSpPr txBox="1"/>
          <p:nvPr/>
        </p:nvSpPr>
        <p:spPr>
          <a:xfrm>
            <a:off x="7467600" y="3638411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the service do?</a:t>
            </a: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8839200" y="3638411"/>
            <a:ext cx="202882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(e.g. regarding reliability, performance etc.) does a service need to be delivered?</a:t>
            </a:r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10829926" y="3664744"/>
            <a:ext cx="114299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Something that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helps users   achieve their goals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7"/>
          <p:cNvGrpSpPr/>
          <p:nvPr/>
        </p:nvGrpSpPr>
        <p:grpSpPr>
          <a:xfrm>
            <a:off x="1214599" y="2063242"/>
            <a:ext cx="9762800" cy="2843507"/>
            <a:chOff x="1229" y="1807285"/>
            <a:chExt cx="9762800" cy="2843507"/>
          </a:xfrm>
        </p:grpSpPr>
        <p:sp>
          <p:nvSpPr>
            <p:cNvPr id="173" name="Google Shape;173;p27"/>
            <p:cNvSpPr/>
            <p:nvPr/>
          </p:nvSpPr>
          <p:spPr>
            <a:xfrm>
              <a:off x="1229" y="2590765"/>
              <a:ext cx="1610882" cy="132864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6BD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7"/>
            <p:cNvSpPr txBox="1"/>
            <p:nvPr/>
          </p:nvSpPr>
          <p:spPr>
            <a:xfrm>
              <a:off x="31805" y="2621341"/>
              <a:ext cx="1549730" cy="982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-381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i="0" lang="en-GB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Register account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i="0" lang="en-GB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Describe provider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925706" y="2976175"/>
              <a:ext cx="1674617" cy="1674617"/>
            </a:xfrm>
            <a:custGeom>
              <a:rect b="b" l="l" r="r" t="t"/>
              <a:pathLst>
                <a:path extrusionOk="0" h="120000" w="120000">
                  <a:moveTo>
                    <a:pt x="9600" y="88622"/>
                  </a:moveTo>
                  <a:lnTo>
                    <a:pt x="12261" y="87111"/>
                  </a:lnTo>
                  <a:lnTo>
                    <a:pt x="12261" y="87111"/>
                  </a:lnTo>
                  <a:cubicBezTo>
                    <a:pt x="21568" y="103500"/>
                    <a:pt x="38633" y="113970"/>
                    <a:pt x="57461" y="114841"/>
                  </a:cubicBezTo>
                  <a:cubicBezTo>
                    <a:pt x="76289" y="115713"/>
                    <a:pt x="94248" y="106865"/>
                    <a:pt x="105030" y="91405"/>
                  </a:cubicBezTo>
                  <a:lnTo>
                    <a:pt x="103262" y="90401"/>
                  </a:lnTo>
                  <a:lnTo>
                    <a:pt x="109070" y="87866"/>
                  </a:lnTo>
                  <a:lnTo>
                    <a:pt x="109470" y="93927"/>
                  </a:lnTo>
                  <a:lnTo>
                    <a:pt x="107702" y="92923"/>
                  </a:lnTo>
                  <a:lnTo>
                    <a:pt x="107702" y="92923"/>
                  </a:lnTo>
                  <a:cubicBezTo>
                    <a:pt x="96370" y="109341"/>
                    <a:pt x="77391" y="118778"/>
                    <a:pt x="57461" y="117904"/>
                  </a:cubicBezTo>
                  <a:cubicBezTo>
                    <a:pt x="37531" y="117031"/>
                    <a:pt x="19451" y="105969"/>
                    <a:pt x="9600" y="88622"/>
                  </a:cubicBezTo>
                  <a:close/>
                </a:path>
              </a:pathLst>
            </a:custGeom>
            <a:solidFill>
              <a:srgbClr val="ACDA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359203" y="3634698"/>
              <a:ext cx="1431895" cy="569417"/>
            </a:xfrm>
            <a:prstGeom prst="roundRect">
              <a:avLst>
                <a:gd fmla="val 10000" name="adj"/>
              </a:avLst>
            </a:prstGeom>
            <a:solidFill>
              <a:srgbClr val="36BDD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7"/>
            <p:cNvSpPr txBox="1"/>
            <p:nvPr/>
          </p:nvSpPr>
          <p:spPr>
            <a:xfrm>
              <a:off x="375881" y="3651376"/>
              <a:ext cx="1398539" cy="536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8575" spcFirstLastPara="1" rIns="28575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i="0" lang="en-GB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Submit Provider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1994461" y="2590765"/>
              <a:ext cx="1610882" cy="132864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6BD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7"/>
            <p:cNvSpPr txBox="1"/>
            <p:nvPr/>
          </p:nvSpPr>
          <p:spPr>
            <a:xfrm>
              <a:off x="2025037" y="2906050"/>
              <a:ext cx="1549730" cy="982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i="0" lang="en-GB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Check appropriateness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i="0" lang="en-GB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Check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2905514" y="1807285"/>
              <a:ext cx="1880452" cy="1880452"/>
            </a:xfrm>
            <a:custGeom>
              <a:rect b="b" l="l" r="r" t="t"/>
              <a:pathLst>
                <a:path extrusionOk="0" h="120000" w="120000">
                  <a:moveTo>
                    <a:pt x="9406" y="31268"/>
                  </a:moveTo>
                  <a:lnTo>
                    <a:pt x="9406" y="31268"/>
                  </a:lnTo>
                  <a:cubicBezTo>
                    <a:pt x="19346" y="13766"/>
                    <a:pt x="37626" y="2644"/>
                    <a:pt x="57738" y="1861"/>
                  </a:cubicBezTo>
                  <a:cubicBezTo>
                    <a:pt x="77851" y="1079"/>
                    <a:pt x="96939" y="10747"/>
                    <a:pt x="108208" y="27424"/>
                  </a:cubicBezTo>
                  <a:lnTo>
                    <a:pt x="109785" y="26529"/>
                  </a:lnTo>
                  <a:lnTo>
                    <a:pt x="109409" y="31941"/>
                  </a:lnTo>
                  <a:lnTo>
                    <a:pt x="104255" y="29670"/>
                  </a:lnTo>
                  <a:lnTo>
                    <a:pt x="105831" y="28774"/>
                  </a:lnTo>
                  <a:lnTo>
                    <a:pt x="105831" y="28774"/>
                  </a:lnTo>
                  <a:cubicBezTo>
                    <a:pt x="95050" y="12951"/>
                    <a:pt x="76869" y="3808"/>
                    <a:pt x="57738" y="4589"/>
                  </a:cubicBezTo>
                  <a:cubicBezTo>
                    <a:pt x="38607" y="5370"/>
                    <a:pt x="21231" y="15964"/>
                    <a:pt x="11776" y="32614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5400">
              <a:solidFill>
                <a:srgbClr val="A11D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2352435" y="2306057"/>
              <a:ext cx="1431895" cy="569417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25400">
              <a:solidFill>
                <a:srgbClr val="A11D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7"/>
            <p:cNvSpPr txBox="1"/>
            <p:nvPr/>
          </p:nvSpPr>
          <p:spPr>
            <a:xfrm>
              <a:off x="2369113" y="2322735"/>
              <a:ext cx="1398539" cy="536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8575" spcFirstLastPara="1" rIns="28575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i="0" lang="en-GB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Approve provider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3987694" y="2590765"/>
              <a:ext cx="1610882" cy="132864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6BD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7"/>
            <p:cNvSpPr txBox="1"/>
            <p:nvPr/>
          </p:nvSpPr>
          <p:spPr>
            <a:xfrm>
              <a:off x="4018270" y="2621341"/>
              <a:ext cx="1549730" cy="982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-381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i="0" lang="en-GB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Describe resource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i="0" lang="en-GB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Generic + resource specific sections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4912171" y="2976175"/>
              <a:ext cx="1674617" cy="1674617"/>
            </a:xfrm>
            <a:custGeom>
              <a:rect b="b" l="l" r="r" t="t"/>
              <a:pathLst>
                <a:path extrusionOk="0" h="120000" w="120000">
                  <a:moveTo>
                    <a:pt x="9600" y="88622"/>
                  </a:moveTo>
                  <a:lnTo>
                    <a:pt x="12261" y="87111"/>
                  </a:lnTo>
                  <a:lnTo>
                    <a:pt x="12261" y="87111"/>
                  </a:lnTo>
                  <a:cubicBezTo>
                    <a:pt x="21568" y="103500"/>
                    <a:pt x="38633" y="113970"/>
                    <a:pt x="57461" y="114841"/>
                  </a:cubicBezTo>
                  <a:cubicBezTo>
                    <a:pt x="76289" y="115713"/>
                    <a:pt x="94248" y="106865"/>
                    <a:pt x="105030" y="91405"/>
                  </a:cubicBezTo>
                  <a:lnTo>
                    <a:pt x="103262" y="90401"/>
                  </a:lnTo>
                  <a:lnTo>
                    <a:pt x="109070" y="87866"/>
                  </a:lnTo>
                  <a:lnTo>
                    <a:pt x="109470" y="93927"/>
                  </a:lnTo>
                  <a:lnTo>
                    <a:pt x="107702" y="92923"/>
                  </a:lnTo>
                  <a:lnTo>
                    <a:pt x="107702" y="92923"/>
                  </a:lnTo>
                  <a:cubicBezTo>
                    <a:pt x="96370" y="109341"/>
                    <a:pt x="77391" y="118778"/>
                    <a:pt x="57461" y="117904"/>
                  </a:cubicBezTo>
                  <a:cubicBezTo>
                    <a:pt x="37531" y="117031"/>
                    <a:pt x="19451" y="105969"/>
                    <a:pt x="9600" y="88622"/>
                  </a:cubicBezTo>
                  <a:close/>
                </a:path>
              </a:pathLst>
            </a:custGeom>
            <a:solidFill>
              <a:srgbClr val="ACDA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345668" y="3634698"/>
              <a:ext cx="1431895" cy="569417"/>
            </a:xfrm>
            <a:prstGeom prst="roundRect">
              <a:avLst>
                <a:gd fmla="val 10000" name="adj"/>
              </a:avLst>
            </a:prstGeom>
            <a:solidFill>
              <a:srgbClr val="36BDD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7"/>
            <p:cNvSpPr txBox="1"/>
            <p:nvPr/>
          </p:nvSpPr>
          <p:spPr>
            <a:xfrm>
              <a:off x="4362346" y="3651376"/>
              <a:ext cx="1398539" cy="536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8575" spcFirstLastPara="1" rIns="28575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i="0" lang="en-GB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Submit  resource(s)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5980927" y="2590765"/>
              <a:ext cx="1610882" cy="132864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6BD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7"/>
            <p:cNvSpPr txBox="1"/>
            <p:nvPr/>
          </p:nvSpPr>
          <p:spPr>
            <a:xfrm>
              <a:off x="6011503" y="2906050"/>
              <a:ext cx="1549730" cy="982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i="0" lang="en-GB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Check versus RoP and inclusion criteria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i="0" lang="en-GB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Check validation by other communities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6891980" y="1807285"/>
              <a:ext cx="1880452" cy="1880452"/>
            </a:xfrm>
            <a:custGeom>
              <a:rect b="b" l="l" r="r" t="t"/>
              <a:pathLst>
                <a:path extrusionOk="0" h="120000" w="120000">
                  <a:moveTo>
                    <a:pt x="9406" y="31268"/>
                  </a:moveTo>
                  <a:lnTo>
                    <a:pt x="9406" y="31268"/>
                  </a:lnTo>
                  <a:cubicBezTo>
                    <a:pt x="19346" y="13766"/>
                    <a:pt x="37626" y="2644"/>
                    <a:pt x="57738" y="1861"/>
                  </a:cubicBezTo>
                  <a:cubicBezTo>
                    <a:pt x="77851" y="1079"/>
                    <a:pt x="96939" y="10747"/>
                    <a:pt x="108208" y="27424"/>
                  </a:cubicBezTo>
                  <a:lnTo>
                    <a:pt x="109785" y="26529"/>
                  </a:lnTo>
                  <a:lnTo>
                    <a:pt x="109409" y="31941"/>
                  </a:lnTo>
                  <a:lnTo>
                    <a:pt x="104255" y="29670"/>
                  </a:lnTo>
                  <a:lnTo>
                    <a:pt x="105831" y="28774"/>
                  </a:lnTo>
                  <a:lnTo>
                    <a:pt x="105831" y="28774"/>
                  </a:lnTo>
                  <a:cubicBezTo>
                    <a:pt x="95050" y="12951"/>
                    <a:pt x="76869" y="3808"/>
                    <a:pt x="57738" y="4589"/>
                  </a:cubicBezTo>
                  <a:cubicBezTo>
                    <a:pt x="38607" y="5370"/>
                    <a:pt x="21231" y="15964"/>
                    <a:pt x="11776" y="32614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5400">
              <a:solidFill>
                <a:srgbClr val="A11D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6338901" y="2306057"/>
              <a:ext cx="1431895" cy="569417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25400">
              <a:solidFill>
                <a:srgbClr val="A11D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7"/>
            <p:cNvSpPr txBox="1"/>
            <p:nvPr/>
          </p:nvSpPr>
          <p:spPr>
            <a:xfrm>
              <a:off x="6355579" y="2322735"/>
              <a:ext cx="1398539" cy="536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8575" spcFirstLastPara="1" rIns="28575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i="0" lang="en-GB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Audit resources &amp; providers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7974160" y="2590765"/>
              <a:ext cx="1610882" cy="132864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6BD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7"/>
            <p:cNvSpPr txBox="1"/>
            <p:nvPr/>
          </p:nvSpPr>
          <p:spPr>
            <a:xfrm>
              <a:off x="8004736" y="2621341"/>
              <a:ext cx="1549730" cy="982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-381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i="0" lang="en-GB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Marketplace pulls data from registry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i="0" lang="en-GB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Enable ordering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8332134" y="3634698"/>
              <a:ext cx="1431895" cy="569417"/>
            </a:xfrm>
            <a:prstGeom prst="roundRect">
              <a:avLst>
                <a:gd fmla="val 10000" name="adj"/>
              </a:avLst>
            </a:prstGeom>
            <a:solidFill>
              <a:srgbClr val="36BDD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7"/>
            <p:cNvSpPr txBox="1"/>
            <p:nvPr/>
          </p:nvSpPr>
          <p:spPr>
            <a:xfrm>
              <a:off x="8348812" y="3651376"/>
              <a:ext cx="1398539" cy="536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8575" spcFirstLastPara="1" rIns="28575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i="0" lang="en-GB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Publication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27"/>
          <p:cNvSpPr txBox="1"/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High level process for connecting resources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216700" y="6325025"/>
            <a:ext cx="10001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Appelton, O. (17 November 2020). </a:t>
            </a:r>
            <a:r>
              <a:rPr i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“How can I onboard my resource to EOSC?”,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session  during the “Realising the European Open Science Cloud”, </a:t>
            </a:r>
            <a:r>
              <a:rPr lang="en-GB" sz="12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https://www.eosc-hub.eu/events/realising-european-open-science-cloud/how-can-i-onboard-my-resource-eosc#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9"/>
          <p:cNvGrpSpPr/>
          <p:nvPr/>
        </p:nvGrpSpPr>
        <p:grpSpPr>
          <a:xfrm>
            <a:off x="3214066" y="1628056"/>
            <a:ext cx="5944681" cy="3963943"/>
            <a:chOff x="2195" y="0"/>
            <a:chExt cx="5944681" cy="3963943"/>
          </a:xfrm>
        </p:grpSpPr>
        <p:sp>
          <p:nvSpPr>
            <p:cNvPr id="205" name="Google Shape;205;p29"/>
            <p:cNvSpPr/>
            <p:nvPr/>
          </p:nvSpPr>
          <p:spPr>
            <a:xfrm>
              <a:off x="4390" y="0"/>
              <a:ext cx="5942486" cy="932103"/>
            </a:xfrm>
            <a:prstGeom prst="roundRect">
              <a:avLst>
                <a:gd fmla="val 10000" name="adj"/>
              </a:avLst>
            </a:prstGeom>
            <a:solidFill>
              <a:srgbClr val="1D95B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9"/>
            <p:cNvSpPr txBox="1"/>
            <p:nvPr/>
          </p:nvSpPr>
          <p:spPr>
            <a:xfrm>
              <a:off x="31690" y="27300"/>
              <a:ext cx="5887886" cy="877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0000" lIns="160000" spcFirstLastPara="1" rIns="160000" wrap="square" tIns="16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i="0" lang="en-GB" sz="4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Provider profile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2195" y="1011040"/>
              <a:ext cx="2851481" cy="932103"/>
            </a:xfrm>
            <a:prstGeom prst="roundRect">
              <a:avLst>
                <a:gd fmla="val 10000" name="adj"/>
              </a:avLst>
            </a:prstGeom>
            <a:solidFill>
              <a:srgbClr val="36BDD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9"/>
            <p:cNvSpPr txBox="1"/>
            <p:nvPr/>
          </p:nvSpPr>
          <p:spPr>
            <a:xfrm>
              <a:off x="29495" y="1038340"/>
              <a:ext cx="2796881" cy="877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i="0" lang="en-GB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Basic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2195" y="2021440"/>
              <a:ext cx="2851481" cy="932103"/>
            </a:xfrm>
            <a:prstGeom prst="roundRect">
              <a:avLst>
                <a:gd fmla="val 10000" name="adj"/>
              </a:avLst>
            </a:prstGeom>
            <a:solidFill>
              <a:srgbClr val="36BDD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9"/>
            <p:cNvSpPr txBox="1"/>
            <p:nvPr/>
          </p:nvSpPr>
          <p:spPr>
            <a:xfrm>
              <a:off x="29495" y="2048740"/>
              <a:ext cx="2796881" cy="877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i="0" lang="en-GB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Classification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2195" y="3031840"/>
              <a:ext cx="2851481" cy="932103"/>
            </a:xfrm>
            <a:prstGeom prst="roundRect">
              <a:avLst>
                <a:gd fmla="val 10000" name="adj"/>
              </a:avLst>
            </a:prstGeom>
            <a:solidFill>
              <a:srgbClr val="36BDD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9"/>
            <p:cNvSpPr txBox="1"/>
            <p:nvPr/>
          </p:nvSpPr>
          <p:spPr>
            <a:xfrm>
              <a:off x="29495" y="3059140"/>
              <a:ext cx="2796881" cy="877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i="0" lang="en-GB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Maturity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3093200" y="1011040"/>
              <a:ext cx="2851481" cy="932103"/>
            </a:xfrm>
            <a:prstGeom prst="roundRect">
              <a:avLst>
                <a:gd fmla="val 10000" name="adj"/>
              </a:avLst>
            </a:prstGeom>
            <a:solidFill>
              <a:srgbClr val="36BDD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9"/>
            <p:cNvSpPr txBox="1"/>
            <p:nvPr/>
          </p:nvSpPr>
          <p:spPr>
            <a:xfrm>
              <a:off x="3120500" y="1038340"/>
              <a:ext cx="2796881" cy="877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i="0" lang="en-GB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Marketing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3093200" y="2021440"/>
              <a:ext cx="2851481" cy="932103"/>
            </a:xfrm>
            <a:prstGeom prst="roundRect">
              <a:avLst>
                <a:gd fmla="val 10000" name="adj"/>
              </a:avLst>
            </a:prstGeom>
            <a:solidFill>
              <a:srgbClr val="36BDD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9"/>
            <p:cNvSpPr txBox="1"/>
            <p:nvPr/>
          </p:nvSpPr>
          <p:spPr>
            <a:xfrm>
              <a:off x="3120500" y="2048740"/>
              <a:ext cx="2796881" cy="877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i="0" lang="en-GB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Location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3093200" y="3031840"/>
              <a:ext cx="2851481" cy="932103"/>
            </a:xfrm>
            <a:prstGeom prst="roundRect">
              <a:avLst>
                <a:gd fmla="val 10000" name="adj"/>
              </a:avLst>
            </a:prstGeom>
            <a:solidFill>
              <a:srgbClr val="36BDD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9"/>
            <p:cNvSpPr txBox="1"/>
            <p:nvPr/>
          </p:nvSpPr>
          <p:spPr>
            <a:xfrm>
              <a:off x="3120500" y="3059140"/>
              <a:ext cx="2796881" cy="877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i="0" lang="en-GB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Other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29"/>
          <p:cNvSpPr txBox="1"/>
          <p:nvPr/>
        </p:nvSpPr>
        <p:spPr>
          <a:xfrm>
            <a:off x="838200" y="548129"/>
            <a:ext cx="92682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Provider profile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216700" y="6325025"/>
            <a:ext cx="10001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Appelton, O. (17 November 2020). </a:t>
            </a:r>
            <a:r>
              <a:rPr i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“How can I onboard my resource to EOSC?”,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session  during the “Realising the European Open Science Cloud”, </a:t>
            </a:r>
            <a:r>
              <a:rPr lang="en-GB" sz="12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https://www.eosc-hub.eu/events/realising-european-open-science-cloud/how-can-i-onboard-my-resource-eosc#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30"/>
          <p:cNvGrpSpPr/>
          <p:nvPr/>
        </p:nvGrpSpPr>
        <p:grpSpPr>
          <a:xfrm>
            <a:off x="3214008" y="1628056"/>
            <a:ext cx="5944739" cy="3962992"/>
            <a:chOff x="2137" y="0"/>
            <a:chExt cx="5944739" cy="3962992"/>
          </a:xfrm>
        </p:grpSpPr>
        <p:sp>
          <p:nvSpPr>
            <p:cNvPr id="227" name="Google Shape;227;p30"/>
            <p:cNvSpPr/>
            <p:nvPr/>
          </p:nvSpPr>
          <p:spPr>
            <a:xfrm>
              <a:off x="4274" y="0"/>
              <a:ext cx="5942602" cy="742391"/>
            </a:xfrm>
            <a:prstGeom prst="roundRect">
              <a:avLst>
                <a:gd fmla="val 10000" name="adj"/>
              </a:avLst>
            </a:prstGeom>
            <a:solidFill>
              <a:srgbClr val="38562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0"/>
            <p:cNvSpPr txBox="1"/>
            <p:nvPr/>
          </p:nvSpPr>
          <p:spPr>
            <a:xfrm>
              <a:off x="26018" y="21744"/>
              <a:ext cx="5899114" cy="698903"/>
            </a:xfrm>
            <a:prstGeom prst="rect">
              <a:avLst/>
            </a:prstGeom>
            <a:solidFill>
              <a:srgbClr val="C8D4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i="0" lang="en-GB" sz="3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Resource profile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2137" y="806343"/>
              <a:ext cx="1875821" cy="742391"/>
            </a:xfrm>
            <a:prstGeom prst="roundRect">
              <a:avLst>
                <a:gd fmla="val 10000" name="adj"/>
              </a:avLst>
            </a:prstGeom>
            <a:solidFill>
              <a:srgbClr val="54813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30"/>
            <p:cNvSpPr txBox="1"/>
            <p:nvPr/>
          </p:nvSpPr>
          <p:spPr>
            <a:xfrm>
              <a:off x="23881" y="828087"/>
              <a:ext cx="1832400" cy="6990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i="0" lang="en-GB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Basic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2137" y="1611096"/>
              <a:ext cx="1875821" cy="742391"/>
            </a:xfrm>
            <a:prstGeom prst="roundRect">
              <a:avLst>
                <a:gd fmla="val 10000" name="adj"/>
              </a:avLst>
            </a:prstGeom>
            <a:solidFill>
              <a:srgbClr val="54813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0"/>
            <p:cNvSpPr txBox="1"/>
            <p:nvPr/>
          </p:nvSpPr>
          <p:spPr>
            <a:xfrm>
              <a:off x="23881" y="1632840"/>
              <a:ext cx="1832400" cy="6990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Classification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2137" y="2415849"/>
              <a:ext cx="1875821" cy="742391"/>
            </a:xfrm>
            <a:prstGeom prst="roundRect">
              <a:avLst>
                <a:gd fmla="val 10000" name="adj"/>
              </a:avLst>
            </a:prstGeom>
            <a:solidFill>
              <a:srgbClr val="54813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0"/>
            <p:cNvSpPr txBox="1"/>
            <p:nvPr/>
          </p:nvSpPr>
          <p:spPr>
            <a:xfrm>
              <a:off x="23881" y="2437593"/>
              <a:ext cx="1832400" cy="6990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Resource location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2137" y="3220601"/>
              <a:ext cx="1875821" cy="742391"/>
            </a:xfrm>
            <a:prstGeom prst="roundRect">
              <a:avLst>
                <a:gd fmla="val 10000" name="adj"/>
              </a:avLst>
            </a:prstGeom>
            <a:solidFill>
              <a:srgbClr val="54813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0"/>
            <p:cNvSpPr txBox="1"/>
            <p:nvPr/>
          </p:nvSpPr>
          <p:spPr>
            <a:xfrm>
              <a:off x="23881" y="3242345"/>
              <a:ext cx="1832400" cy="6990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Management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2035527" y="806343"/>
              <a:ext cx="1875821" cy="742391"/>
            </a:xfrm>
            <a:prstGeom prst="roundRect">
              <a:avLst>
                <a:gd fmla="val 10000" name="adj"/>
              </a:avLst>
            </a:prstGeom>
            <a:solidFill>
              <a:srgbClr val="54813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30"/>
            <p:cNvSpPr txBox="1"/>
            <p:nvPr/>
          </p:nvSpPr>
          <p:spPr>
            <a:xfrm>
              <a:off x="2057271" y="828087"/>
              <a:ext cx="1832333" cy="698903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i="0" lang="en-GB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Marketing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2035527" y="1611096"/>
              <a:ext cx="1875821" cy="742391"/>
            </a:xfrm>
            <a:prstGeom prst="roundRect">
              <a:avLst>
                <a:gd fmla="val 10000" name="adj"/>
              </a:avLst>
            </a:prstGeom>
            <a:solidFill>
              <a:srgbClr val="54813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30"/>
            <p:cNvSpPr txBox="1"/>
            <p:nvPr/>
          </p:nvSpPr>
          <p:spPr>
            <a:xfrm>
              <a:off x="2057271" y="1632840"/>
              <a:ext cx="1832400" cy="6990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Geographical and language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2035527" y="2415849"/>
              <a:ext cx="1875821" cy="742391"/>
            </a:xfrm>
            <a:prstGeom prst="roundRect">
              <a:avLst>
                <a:gd fmla="val 10000" name="adj"/>
              </a:avLst>
            </a:prstGeom>
            <a:solidFill>
              <a:srgbClr val="54813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0"/>
            <p:cNvSpPr txBox="1"/>
            <p:nvPr/>
          </p:nvSpPr>
          <p:spPr>
            <a:xfrm>
              <a:off x="2057271" y="2437593"/>
              <a:ext cx="1832400" cy="6990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Contact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2035527" y="3220601"/>
              <a:ext cx="1875821" cy="742391"/>
            </a:xfrm>
            <a:prstGeom prst="roundRect">
              <a:avLst>
                <a:gd fmla="val 10000" name="adj"/>
              </a:avLst>
            </a:prstGeom>
            <a:solidFill>
              <a:srgbClr val="54813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30"/>
            <p:cNvSpPr txBox="1"/>
            <p:nvPr/>
          </p:nvSpPr>
          <p:spPr>
            <a:xfrm>
              <a:off x="2057271" y="3242345"/>
              <a:ext cx="1832333" cy="698903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Access and order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4068918" y="806343"/>
              <a:ext cx="1875821" cy="742391"/>
            </a:xfrm>
            <a:prstGeom prst="roundRect">
              <a:avLst>
                <a:gd fmla="val 10000" name="adj"/>
              </a:avLst>
            </a:prstGeom>
            <a:solidFill>
              <a:srgbClr val="54813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30"/>
            <p:cNvSpPr txBox="1"/>
            <p:nvPr/>
          </p:nvSpPr>
          <p:spPr>
            <a:xfrm>
              <a:off x="4090662" y="828087"/>
              <a:ext cx="1832400" cy="6990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i="0" lang="en-GB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Maturity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4068918" y="1611096"/>
              <a:ext cx="1875821" cy="742391"/>
            </a:xfrm>
            <a:prstGeom prst="roundRect">
              <a:avLst>
                <a:gd fmla="val 10000" name="adj"/>
              </a:avLst>
            </a:prstGeom>
            <a:solidFill>
              <a:srgbClr val="54813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0"/>
            <p:cNvSpPr txBox="1"/>
            <p:nvPr/>
          </p:nvSpPr>
          <p:spPr>
            <a:xfrm>
              <a:off x="4090662" y="1632840"/>
              <a:ext cx="1832400" cy="6990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Dependencies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4068918" y="2415849"/>
              <a:ext cx="1875821" cy="742391"/>
            </a:xfrm>
            <a:prstGeom prst="roundRect">
              <a:avLst>
                <a:gd fmla="val 10000" name="adj"/>
              </a:avLst>
            </a:prstGeom>
            <a:solidFill>
              <a:srgbClr val="54813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0"/>
            <p:cNvSpPr txBox="1"/>
            <p:nvPr/>
          </p:nvSpPr>
          <p:spPr>
            <a:xfrm>
              <a:off x="4090662" y="2437593"/>
              <a:ext cx="1832400" cy="6990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Attribution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4068918" y="3220601"/>
              <a:ext cx="1875821" cy="742391"/>
            </a:xfrm>
            <a:prstGeom prst="roundRect">
              <a:avLst>
                <a:gd fmla="val 10000" name="adj"/>
              </a:avLst>
            </a:prstGeom>
            <a:solidFill>
              <a:srgbClr val="54813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0"/>
            <p:cNvSpPr txBox="1"/>
            <p:nvPr/>
          </p:nvSpPr>
          <p:spPr>
            <a:xfrm>
              <a:off x="4090662" y="3242345"/>
              <a:ext cx="1832400" cy="6990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Financial information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30"/>
          <p:cNvSpPr txBox="1"/>
          <p:nvPr/>
        </p:nvSpPr>
        <p:spPr>
          <a:xfrm>
            <a:off x="838200" y="548129"/>
            <a:ext cx="92682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GB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profile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216700" y="6325025"/>
            <a:ext cx="10001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Appelton, O. (17 November 2020). </a:t>
            </a:r>
            <a:r>
              <a:rPr i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“How can I onboard my resource to EOSC?”,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session  during the “Realising the European Open Science Cloud”, </a:t>
            </a:r>
            <a:r>
              <a:rPr lang="en-GB" sz="12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https://www.eosc-hub.eu/events/realising-european-open-science-cloud/how-can-i-onboard-my-resource-eosc#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EOS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DDF"/>
      </a:accent1>
      <a:accent2>
        <a:srgbClr val="DD282E"/>
      </a:accent2>
      <a:accent3>
        <a:srgbClr val="C8D400"/>
      </a:accent3>
      <a:accent4>
        <a:srgbClr val="FFDB00"/>
      </a:accent4>
      <a:accent5>
        <a:srgbClr val="4472C4"/>
      </a:accent5>
      <a:accent6>
        <a:srgbClr val="70AD47"/>
      </a:accent6>
      <a:hlink>
        <a:srgbClr val="39BDDF"/>
      </a:hlink>
      <a:folHlink>
        <a:srgbClr val="959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2019-10-03T10:38:56Z</dcterms:created>
  <dc:creator>Iulia Popescu</dc:creator>
</cp:coreProperties>
</file>